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6" r:id="rId6"/>
    <p:sldId id="267" r:id="rId7"/>
    <p:sldId id="263" r:id="rId8"/>
    <p:sldId id="264" r:id="rId9"/>
    <p:sldId id="260" r:id="rId10"/>
    <p:sldId id="268" r:id="rId11"/>
    <p:sldId id="269" r:id="rId12"/>
    <p:sldId id="261" r:id="rId13"/>
    <p:sldId id="262" r:id="rId14"/>
    <p:sldId id="265" r:id="rId15"/>
    <p:sldId id="27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22" autoAdjust="0"/>
    <p:restoredTop sz="94660"/>
  </p:normalViewPr>
  <p:slideViewPr>
    <p:cSldViewPr snapToGrid="0">
      <p:cViewPr varScale="1">
        <p:scale>
          <a:sx n="63" d="100"/>
          <a:sy n="63" d="100"/>
        </p:scale>
        <p:origin x="78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4" Type="http://schemas.openxmlformats.org/officeDocument/2006/relationships/image" Target="../media/image7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4" Type="http://schemas.openxmlformats.org/officeDocument/2006/relationships/image" Target="../media/image7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E054199-0892-45C6-A832-540451523EDF}" type="doc">
      <dgm:prSet loTypeId="urn:microsoft.com/office/officeart/2018/2/layout/IconLabelList" loCatId="icon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11B20411-01EC-4B11-83BA-EE0DEDE0C5B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Non-Renewable Energy</a:t>
          </a:r>
        </a:p>
      </dgm:t>
    </dgm:pt>
    <dgm:pt modelId="{7BD2D4B5-DAC7-4C25-BFDC-8A7A1E9C9C92}" type="parTrans" cxnId="{36B0CDDE-4199-4EDC-A18A-591954473813}">
      <dgm:prSet/>
      <dgm:spPr/>
      <dgm:t>
        <a:bodyPr/>
        <a:lstStyle/>
        <a:p>
          <a:endParaRPr lang="en-US"/>
        </a:p>
      </dgm:t>
    </dgm:pt>
    <dgm:pt modelId="{E8852BAB-80DD-411D-AAA1-31109C6D2D5B}" type="sibTrans" cxnId="{36B0CDDE-4199-4EDC-A18A-591954473813}">
      <dgm:prSet/>
      <dgm:spPr/>
      <dgm:t>
        <a:bodyPr/>
        <a:lstStyle/>
        <a:p>
          <a:endParaRPr lang="en-US"/>
        </a:p>
      </dgm:t>
    </dgm:pt>
    <dgm:pt modelId="{45DE07C6-7747-42C1-9C8F-9404BDE38F5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Renewable Energy</a:t>
          </a:r>
        </a:p>
      </dgm:t>
    </dgm:pt>
    <dgm:pt modelId="{3F8C310F-AB23-4176-9656-3E47C17BA203}" type="parTrans" cxnId="{59442F7E-3B1E-4CDC-B8AA-7F8DBA9031D0}">
      <dgm:prSet/>
      <dgm:spPr/>
      <dgm:t>
        <a:bodyPr/>
        <a:lstStyle/>
        <a:p>
          <a:endParaRPr lang="en-US"/>
        </a:p>
      </dgm:t>
    </dgm:pt>
    <dgm:pt modelId="{1FA4415E-190F-4465-A2CB-DF6434108103}" type="sibTrans" cxnId="{59442F7E-3B1E-4CDC-B8AA-7F8DBA9031D0}">
      <dgm:prSet/>
      <dgm:spPr/>
      <dgm:t>
        <a:bodyPr/>
        <a:lstStyle/>
        <a:p>
          <a:endParaRPr lang="en-US"/>
        </a:p>
      </dgm:t>
    </dgm:pt>
    <dgm:pt modelId="{1308C3B1-4FE6-4F8D-A20F-304CB4C7FDD5}" type="pres">
      <dgm:prSet presAssocID="{6E054199-0892-45C6-A832-540451523EDF}" presName="root" presStyleCnt="0">
        <dgm:presLayoutVars>
          <dgm:dir/>
          <dgm:resizeHandles val="exact"/>
        </dgm:presLayoutVars>
      </dgm:prSet>
      <dgm:spPr/>
    </dgm:pt>
    <dgm:pt modelId="{79338405-6502-49ED-B782-1AF4E1E1DD2C}" type="pres">
      <dgm:prSet presAssocID="{11B20411-01EC-4B11-83BA-EE0DEDE0C5B8}" presName="compNode" presStyleCnt="0"/>
      <dgm:spPr/>
    </dgm:pt>
    <dgm:pt modelId="{5020BC68-E9FA-456F-A695-7144DE03E539}" type="pres">
      <dgm:prSet presAssocID="{11B20411-01EC-4B11-83BA-EE0DEDE0C5B8}" presName="iconRect" presStyleLbl="node1" presStyleIdx="0" presStyleCnt="2" custLinFactX="100000" custLinFactNeighborX="154958" custLinFactNeighborY="-296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un"/>
        </a:ext>
      </dgm:extLst>
    </dgm:pt>
    <dgm:pt modelId="{E5451EA3-BBBC-4EBA-83E7-5313F4B30EB4}" type="pres">
      <dgm:prSet presAssocID="{11B20411-01EC-4B11-83BA-EE0DEDE0C5B8}" presName="spaceRect" presStyleCnt="0"/>
      <dgm:spPr/>
    </dgm:pt>
    <dgm:pt modelId="{4496E3A6-2692-4086-A444-F99C8CF086BF}" type="pres">
      <dgm:prSet presAssocID="{11B20411-01EC-4B11-83BA-EE0DEDE0C5B8}" presName="textRect" presStyleLbl="revTx" presStyleIdx="0" presStyleCnt="2">
        <dgm:presLayoutVars>
          <dgm:chMax val="1"/>
          <dgm:chPref val="1"/>
        </dgm:presLayoutVars>
      </dgm:prSet>
      <dgm:spPr/>
    </dgm:pt>
    <dgm:pt modelId="{550B5CD1-1F02-4013-83F2-DFB1DC63AB60}" type="pres">
      <dgm:prSet presAssocID="{E8852BAB-80DD-411D-AAA1-31109C6D2D5B}" presName="sibTrans" presStyleCnt="0"/>
      <dgm:spPr/>
    </dgm:pt>
    <dgm:pt modelId="{F83448CC-1867-4109-92F5-30DB62FEEE5E}" type="pres">
      <dgm:prSet presAssocID="{45DE07C6-7747-42C1-9C8F-9404BDE38F53}" presName="compNode" presStyleCnt="0"/>
      <dgm:spPr/>
    </dgm:pt>
    <dgm:pt modelId="{EF9C81CB-E8FD-4D4A-BF4B-F77DA0BF0C1D}" type="pres">
      <dgm:prSet presAssocID="{45DE07C6-7747-42C1-9C8F-9404BDE38F53}" presName="iconRect" presStyleLbl="node1" presStyleIdx="1" presStyleCnt="2" custLinFactX="-100000" custLinFactNeighborX="-162819" custLinFactNeighborY="-296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ightbulb"/>
        </a:ext>
      </dgm:extLst>
    </dgm:pt>
    <dgm:pt modelId="{0A9A6504-A095-4598-BAC2-8450DB2152C0}" type="pres">
      <dgm:prSet presAssocID="{45DE07C6-7747-42C1-9C8F-9404BDE38F53}" presName="spaceRect" presStyleCnt="0"/>
      <dgm:spPr/>
    </dgm:pt>
    <dgm:pt modelId="{3047D49B-9F27-4DA0-8EFE-002726ECD593}" type="pres">
      <dgm:prSet presAssocID="{45DE07C6-7747-42C1-9C8F-9404BDE38F53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59442F7E-3B1E-4CDC-B8AA-7F8DBA9031D0}" srcId="{6E054199-0892-45C6-A832-540451523EDF}" destId="{45DE07C6-7747-42C1-9C8F-9404BDE38F53}" srcOrd="1" destOrd="0" parTransId="{3F8C310F-AB23-4176-9656-3E47C17BA203}" sibTransId="{1FA4415E-190F-4465-A2CB-DF6434108103}"/>
    <dgm:cxn modelId="{4AE9BC83-3178-487A-B244-7AA27635229D}" type="presOf" srcId="{45DE07C6-7747-42C1-9C8F-9404BDE38F53}" destId="{3047D49B-9F27-4DA0-8EFE-002726ECD593}" srcOrd="0" destOrd="0" presId="urn:microsoft.com/office/officeart/2018/2/layout/IconLabelList"/>
    <dgm:cxn modelId="{B15276B2-BE05-4D80-B23B-794C9017DF92}" type="presOf" srcId="{11B20411-01EC-4B11-83BA-EE0DEDE0C5B8}" destId="{4496E3A6-2692-4086-A444-F99C8CF086BF}" srcOrd="0" destOrd="0" presId="urn:microsoft.com/office/officeart/2018/2/layout/IconLabelList"/>
    <dgm:cxn modelId="{5FCB79B9-4C6D-46F4-83B5-46F967B21E17}" type="presOf" srcId="{6E054199-0892-45C6-A832-540451523EDF}" destId="{1308C3B1-4FE6-4F8D-A20F-304CB4C7FDD5}" srcOrd="0" destOrd="0" presId="urn:microsoft.com/office/officeart/2018/2/layout/IconLabelList"/>
    <dgm:cxn modelId="{36B0CDDE-4199-4EDC-A18A-591954473813}" srcId="{6E054199-0892-45C6-A832-540451523EDF}" destId="{11B20411-01EC-4B11-83BA-EE0DEDE0C5B8}" srcOrd="0" destOrd="0" parTransId="{7BD2D4B5-DAC7-4C25-BFDC-8A7A1E9C9C92}" sibTransId="{E8852BAB-80DD-411D-AAA1-31109C6D2D5B}"/>
    <dgm:cxn modelId="{49950472-6E3E-4034-B3A2-85BA0255D337}" type="presParOf" srcId="{1308C3B1-4FE6-4F8D-A20F-304CB4C7FDD5}" destId="{79338405-6502-49ED-B782-1AF4E1E1DD2C}" srcOrd="0" destOrd="0" presId="urn:microsoft.com/office/officeart/2018/2/layout/IconLabelList"/>
    <dgm:cxn modelId="{9E18F1CA-57EF-42BB-A376-3AB9305FC852}" type="presParOf" srcId="{79338405-6502-49ED-B782-1AF4E1E1DD2C}" destId="{5020BC68-E9FA-456F-A695-7144DE03E539}" srcOrd="0" destOrd="0" presId="urn:microsoft.com/office/officeart/2018/2/layout/IconLabelList"/>
    <dgm:cxn modelId="{FEF4F548-6DB2-4E8C-A6AE-E992F3D7F8C9}" type="presParOf" srcId="{79338405-6502-49ED-B782-1AF4E1E1DD2C}" destId="{E5451EA3-BBBC-4EBA-83E7-5313F4B30EB4}" srcOrd="1" destOrd="0" presId="urn:microsoft.com/office/officeart/2018/2/layout/IconLabelList"/>
    <dgm:cxn modelId="{9CB2A280-145A-4AA7-BD30-0E3B1E1FB046}" type="presParOf" srcId="{79338405-6502-49ED-B782-1AF4E1E1DD2C}" destId="{4496E3A6-2692-4086-A444-F99C8CF086BF}" srcOrd="2" destOrd="0" presId="urn:microsoft.com/office/officeart/2018/2/layout/IconLabelList"/>
    <dgm:cxn modelId="{3F5FB6E3-64E5-4E62-9A19-DDBA61C60313}" type="presParOf" srcId="{1308C3B1-4FE6-4F8D-A20F-304CB4C7FDD5}" destId="{550B5CD1-1F02-4013-83F2-DFB1DC63AB60}" srcOrd="1" destOrd="0" presId="urn:microsoft.com/office/officeart/2018/2/layout/IconLabelList"/>
    <dgm:cxn modelId="{3D25D05D-38D9-43FB-8212-8260169C727F}" type="presParOf" srcId="{1308C3B1-4FE6-4F8D-A20F-304CB4C7FDD5}" destId="{F83448CC-1867-4109-92F5-30DB62FEEE5E}" srcOrd="2" destOrd="0" presId="urn:microsoft.com/office/officeart/2018/2/layout/IconLabelList"/>
    <dgm:cxn modelId="{138A7F21-AE25-4455-9C0E-2692AE5E3E64}" type="presParOf" srcId="{F83448CC-1867-4109-92F5-30DB62FEEE5E}" destId="{EF9C81CB-E8FD-4D4A-BF4B-F77DA0BF0C1D}" srcOrd="0" destOrd="0" presId="urn:microsoft.com/office/officeart/2018/2/layout/IconLabelList"/>
    <dgm:cxn modelId="{1557EAE3-139D-4008-95BC-F1329A29ABA2}" type="presParOf" srcId="{F83448CC-1867-4109-92F5-30DB62FEEE5E}" destId="{0A9A6504-A095-4598-BAC2-8450DB2152C0}" srcOrd="1" destOrd="0" presId="urn:microsoft.com/office/officeart/2018/2/layout/IconLabelList"/>
    <dgm:cxn modelId="{B5174198-022C-4759-A5DD-E7456C9104D4}" type="presParOf" srcId="{F83448CC-1867-4109-92F5-30DB62FEEE5E}" destId="{3047D49B-9F27-4DA0-8EFE-002726ECD593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E0EBEF4-19EE-49E6-A43E-3E391E5DA958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7F571D32-F635-4F67-A45D-8FA66EB5A809}">
      <dgm:prSet/>
      <dgm:spPr/>
      <dgm:t>
        <a:bodyPr/>
        <a:lstStyle/>
        <a:p>
          <a:r>
            <a:rPr lang="en-US"/>
            <a:t>They are renewable and cannot be depelected.</a:t>
          </a:r>
        </a:p>
      </dgm:t>
    </dgm:pt>
    <dgm:pt modelId="{C6FC732B-E296-4882-8CF4-EF41B92934F6}" type="parTrans" cxnId="{6B956651-7F2F-46CA-8844-287E9567CBCD}">
      <dgm:prSet/>
      <dgm:spPr/>
      <dgm:t>
        <a:bodyPr/>
        <a:lstStyle/>
        <a:p>
          <a:endParaRPr lang="en-US"/>
        </a:p>
      </dgm:t>
    </dgm:pt>
    <dgm:pt modelId="{E6155271-0192-4655-B306-CA53B4AD0942}" type="sibTrans" cxnId="{6B956651-7F2F-46CA-8844-287E9567CBCD}">
      <dgm:prSet/>
      <dgm:spPr/>
      <dgm:t>
        <a:bodyPr/>
        <a:lstStyle/>
        <a:p>
          <a:endParaRPr lang="en-US"/>
        </a:p>
      </dgm:t>
    </dgm:pt>
    <dgm:pt modelId="{9B41B127-7B5A-4247-B9C7-FE9312FC3BEA}">
      <dgm:prSet/>
      <dgm:spPr/>
      <dgm:t>
        <a:bodyPr/>
        <a:lstStyle/>
        <a:p>
          <a:r>
            <a:rPr lang="en-IN"/>
            <a:t>They are clean energy, they don’t cause pollution.</a:t>
          </a:r>
          <a:endParaRPr lang="en-US"/>
        </a:p>
      </dgm:t>
    </dgm:pt>
    <dgm:pt modelId="{1FF3103C-2279-49A3-8FF6-6624C76BB694}" type="parTrans" cxnId="{965A90D1-DE1D-4906-9677-88FA50FDB27E}">
      <dgm:prSet/>
      <dgm:spPr/>
      <dgm:t>
        <a:bodyPr/>
        <a:lstStyle/>
        <a:p>
          <a:endParaRPr lang="en-US"/>
        </a:p>
      </dgm:t>
    </dgm:pt>
    <dgm:pt modelId="{AB5E3D86-26DA-4588-A563-A07E0D4CDF3F}" type="sibTrans" cxnId="{965A90D1-DE1D-4906-9677-88FA50FDB27E}">
      <dgm:prSet/>
      <dgm:spPr/>
      <dgm:t>
        <a:bodyPr/>
        <a:lstStyle/>
        <a:p>
          <a:endParaRPr lang="en-US"/>
        </a:p>
      </dgm:t>
    </dgm:pt>
    <dgm:pt modelId="{ACEF3F70-A79D-40AA-ACCD-2A7447037F66}">
      <dgm:prSet/>
      <dgm:spPr/>
      <dgm:t>
        <a:bodyPr/>
        <a:lstStyle/>
        <a:p>
          <a:r>
            <a:rPr lang="en-IN"/>
            <a:t>Less Maintenance</a:t>
          </a:r>
          <a:endParaRPr lang="en-US"/>
        </a:p>
      </dgm:t>
    </dgm:pt>
    <dgm:pt modelId="{8AAD58DF-F909-45A7-9A40-0058E6664061}" type="parTrans" cxnId="{8682B3B3-5FB2-4D24-9BEB-B458233930B6}">
      <dgm:prSet/>
      <dgm:spPr/>
      <dgm:t>
        <a:bodyPr/>
        <a:lstStyle/>
        <a:p>
          <a:endParaRPr lang="en-US"/>
        </a:p>
      </dgm:t>
    </dgm:pt>
    <dgm:pt modelId="{BB27AD64-A2E0-4908-AB18-43D56369276F}" type="sibTrans" cxnId="{8682B3B3-5FB2-4D24-9BEB-B458233930B6}">
      <dgm:prSet/>
      <dgm:spPr/>
      <dgm:t>
        <a:bodyPr/>
        <a:lstStyle/>
        <a:p>
          <a:endParaRPr lang="en-US"/>
        </a:p>
      </dgm:t>
    </dgm:pt>
    <dgm:pt modelId="{E067EF1C-06D1-4488-A25C-33A0BF873E97}">
      <dgm:prSet/>
      <dgm:spPr/>
      <dgm:t>
        <a:bodyPr/>
        <a:lstStyle/>
        <a:p>
          <a:r>
            <a:rPr lang="en-IN"/>
            <a:t>Can be replenished in short period of time</a:t>
          </a:r>
          <a:endParaRPr lang="en-US"/>
        </a:p>
      </dgm:t>
    </dgm:pt>
    <dgm:pt modelId="{B88CA2DE-A75F-4F69-933F-B281AC027618}" type="parTrans" cxnId="{EC4211BB-42FB-45C9-867E-6200A10CB2A1}">
      <dgm:prSet/>
      <dgm:spPr/>
      <dgm:t>
        <a:bodyPr/>
        <a:lstStyle/>
        <a:p>
          <a:endParaRPr lang="en-US"/>
        </a:p>
      </dgm:t>
    </dgm:pt>
    <dgm:pt modelId="{41085A1B-81B4-44CB-B92E-3A7A8A4D6016}" type="sibTrans" cxnId="{EC4211BB-42FB-45C9-867E-6200A10CB2A1}">
      <dgm:prSet/>
      <dgm:spPr/>
      <dgm:t>
        <a:bodyPr/>
        <a:lstStyle/>
        <a:p>
          <a:endParaRPr lang="en-US"/>
        </a:p>
      </dgm:t>
    </dgm:pt>
    <dgm:pt modelId="{2C5EDB67-5D69-4A6C-A140-7DD701F35F92}" type="pres">
      <dgm:prSet presAssocID="{EE0EBEF4-19EE-49E6-A43E-3E391E5DA958}" presName="root" presStyleCnt="0">
        <dgm:presLayoutVars>
          <dgm:dir/>
          <dgm:resizeHandles val="exact"/>
        </dgm:presLayoutVars>
      </dgm:prSet>
      <dgm:spPr/>
    </dgm:pt>
    <dgm:pt modelId="{5028DEF3-5068-41AC-A809-D16088C108EE}" type="pres">
      <dgm:prSet presAssocID="{7F571D32-F635-4F67-A45D-8FA66EB5A809}" presName="compNode" presStyleCnt="0"/>
      <dgm:spPr/>
    </dgm:pt>
    <dgm:pt modelId="{7D588E91-E7DC-4022-B367-E32FD939C020}" type="pres">
      <dgm:prSet presAssocID="{7F571D32-F635-4F67-A45D-8FA66EB5A809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un"/>
        </a:ext>
      </dgm:extLst>
    </dgm:pt>
    <dgm:pt modelId="{E0BEDF70-0872-401A-9BD9-C0BDDFB62196}" type="pres">
      <dgm:prSet presAssocID="{7F571D32-F635-4F67-A45D-8FA66EB5A809}" presName="spaceRect" presStyleCnt="0"/>
      <dgm:spPr/>
    </dgm:pt>
    <dgm:pt modelId="{37C99C95-8427-4175-BD60-B5995239B7D5}" type="pres">
      <dgm:prSet presAssocID="{7F571D32-F635-4F67-A45D-8FA66EB5A809}" presName="textRect" presStyleLbl="revTx" presStyleIdx="0" presStyleCnt="4">
        <dgm:presLayoutVars>
          <dgm:chMax val="1"/>
          <dgm:chPref val="1"/>
        </dgm:presLayoutVars>
      </dgm:prSet>
      <dgm:spPr/>
    </dgm:pt>
    <dgm:pt modelId="{4B4491D9-0C67-4047-942F-6B7872E618FF}" type="pres">
      <dgm:prSet presAssocID="{E6155271-0192-4655-B306-CA53B4AD0942}" presName="sibTrans" presStyleCnt="0"/>
      <dgm:spPr/>
    </dgm:pt>
    <dgm:pt modelId="{845B846B-1F36-4879-80AE-DB5E36C86877}" type="pres">
      <dgm:prSet presAssocID="{9B41B127-7B5A-4247-B9C7-FE9312FC3BEA}" presName="compNode" presStyleCnt="0"/>
      <dgm:spPr/>
    </dgm:pt>
    <dgm:pt modelId="{D961CFE4-4DF1-4AF0-826A-62C1731AF8B1}" type="pres">
      <dgm:prSet presAssocID="{9B41B127-7B5A-4247-B9C7-FE9312FC3BEA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lectric Car"/>
        </a:ext>
      </dgm:extLst>
    </dgm:pt>
    <dgm:pt modelId="{FE89940F-B4D3-4A42-A09E-CD6EAC748D3D}" type="pres">
      <dgm:prSet presAssocID="{9B41B127-7B5A-4247-B9C7-FE9312FC3BEA}" presName="spaceRect" presStyleCnt="0"/>
      <dgm:spPr/>
    </dgm:pt>
    <dgm:pt modelId="{A63C3C22-DA42-4B44-84D4-5BE82CB9104B}" type="pres">
      <dgm:prSet presAssocID="{9B41B127-7B5A-4247-B9C7-FE9312FC3BEA}" presName="textRect" presStyleLbl="revTx" presStyleIdx="1" presStyleCnt="4">
        <dgm:presLayoutVars>
          <dgm:chMax val="1"/>
          <dgm:chPref val="1"/>
        </dgm:presLayoutVars>
      </dgm:prSet>
      <dgm:spPr/>
    </dgm:pt>
    <dgm:pt modelId="{23977562-B1F4-4968-82BF-7B9F2BD06D71}" type="pres">
      <dgm:prSet presAssocID="{AB5E3D86-26DA-4588-A563-A07E0D4CDF3F}" presName="sibTrans" presStyleCnt="0"/>
      <dgm:spPr/>
    </dgm:pt>
    <dgm:pt modelId="{431D3288-35BE-42A9-9A25-EC78B65FF00A}" type="pres">
      <dgm:prSet presAssocID="{ACEF3F70-A79D-40AA-ACCD-2A7447037F66}" presName="compNode" presStyleCnt="0"/>
      <dgm:spPr/>
    </dgm:pt>
    <dgm:pt modelId="{5E5E9112-EF02-4C50-B5BE-16AE3037C169}" type="pres">
      <dgm:prSet presAssocID="{ACEF3F70-A79D-40AA-ACCD-2A7447037F66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ools"/>
        </a:ext>
      </dgm:extLst>
    </dgm:pt>
    <dgm:pt modelId="{B0325A17-6034-4635-BF97-49BABFBF084F}" type="pres">
      <dgm:prSet presAssocID="{ACEF3F70-A79D-40AA-ACCD-2A7447037F66}" presName="spaceRect" presStyleCnt="0"/>
      <dgm:spPr/>
    </dgm:pt>
    <dgm:pt modelId="{18D9AD05-B499-4024-BAF3-9B860A1E802C}" type="pres">
      <dgm:prSet presAssocID="{ACEF3F70-A79D-40AA-ACCD-2A7447037F66}" presName="textRect" presStyleLbl="revTx" presStyleIdx="2" presStyleCnt="4">
        <dgm:presLayoutVars>
          <dgm:chMax val="1"/>
          <dgm:chPref val="1"/>
        </dgm:presLayoutVars>
      </dgm:prSet>
      <dgm:spPr/>
    </dgm:pt>
    <dgm:pt modelId="{43388FAC-E573-4B83-A315-82EAF97B9E12}" type="pres">
      <dgm:prSet presAssocID="{BB27AD64-A2E0-4908-AB18-43D56369276F}" presName="sibTrans" presStyleCnt="0"/>
      <dgm:spPr/>
    </dgm:pt>
    <dgm:pt modelId="{319B5C74-1A2D-49DC-9842-AC742E79795B}" type="pres">
      <dgm:prSet presAssocID="{E067EF1C-06D1-4488-A25C-33A0BF873E97}" presName="compNode" presStyleCnt="0"/>
      <dgm:spPr/>
    </dgm:pt>
    <dgm:pt modelId="{73B4B509-90C0-4CEA-A462-68D5D9D632EC}" type="pres">
      <dgm:prSet presAssocID="{E067EF1C-06D1-4488-A25C-33A0BF873E97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C3D90686-11E1-4AB4-A527-98492D00B7DE}" type="pres">
      <dgm:prSet presAssocID="{E067EF1C-06D1-4488-A25C-33A0BF873E97}" presName="spaceRect" presStyleCnt="0"/>
      <dgm:spPr/>
    </dgm:pt>
    <dgm:pt modelId="{DC7ADBD1-2F2F-4935-A0BB-AD76E4434609}" type="pres">
      <dgm:prSet presAssocID="{E067EF1C-06D1-4488-A25C-33A0BF873E97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A984A105-59C5-4738-9C26-556EBB0724EA}" type="presOf" srcId="{E067EF1C-06D1-4488-A25C-33A0BF873E97}" destId="{DC7ADBD1-2F2F-4935-A0BB-AD76E4434609}" srcOrd="0" destOrd="0" presId="urn:microsoft.com/office/officeart/2018/2/layout/IconLabelList"/>
    <dgm:cxn modelId="{EDB65C21-B529-4724-A309-BB2AD56A9113}" type="presOf" srcId="{EE0EBEF4-19EE-49E6-A43E-3E391E5DA958}" destId="{2C5EDB67-5D69-4A6C-A140-7DD701F35F92}" srcOrd="0" destOrd="0" presId="urn:microsoft.com/office/officeart/2018/2/layout/IconLabelList"/>
    <dgm:cxn modelId="{578F5123-9DED-4080-B441-9C032859D508}" type="presOf" srcId="{7F571D32-F635-4F67-A45D-8FA66EB5A809}" destId="{37C99C95-8427-4175-BD60-B5995239B7D5}" srcOrd="0" destOrd="0" presId="urn:microsoft.com/office/officeart/2018/2/layout/IconLabelList"/>
    <dgm:cxn modelId="{F1FF9A2B-69C1-494D-AA3C-CA92034884B1}" type="presOf" srcId="{ACEF3F70-A79D-40AA-ACCD-2A7447037F66}" destId="{18D9AD05-B499-4024-BAF3-9B860A1E802C}" srcOrd="0" destOrd="0" presId="urn:microsoft.com/office/officeart/2018/2/layout/IconLabelList"/>
    <dgm:cxn modelId="{0D9E6267-EEAC-4AD1-BDA9-A86106B32D3D}" type="presOf" srcId="{9B41B127-7B5A-4247-B9C7-FE9312FC3BEA}" destId="{A63C3C22-DA42-4B44-84D4-5BE82CB9104B}" srcOrd="0" destOrd="0" presId="urn:microsoft.com/office/officeart/2018/2/layout/IconLabelList"/>
    <dgm:cxn modelId="{6B956651-7F2F-46CA-8844-287E9567CBCD}" srcId="{EE0EBEF4-19EE-49E6-A43E-3E391E5DA958}" destId="{7F571D32-F635-4F67-A45D-8FA66EB5A809}" srcOrd="0" destOrd="0" parTransId="{C6FC732B-E296-4882-8CF4-EF41B92934F6}" sibTransId="{E6155271-0192-4655-B306-CA53B4AD0942}"/>
    <dgm:cxn modelId="{8682B3B3-5FB2-4D24-9BEB-B458233930B6}" srcId="{EE0EBEF4-19EE-49E6-A43E-3E391E5DA958}" destId="{ACEF3F70-A79D-40AA-ACCD-2A7447037F66}" srcOrd="2" destOrd="0" parTransId="{8AAD58DF-F909-45A7-9A40-0058E6664061}" sibTransId="{BB27AD64-A2E0-4908-AB18-43D56369276F}"/>
    <dgm:cxn modelId="{EC4211BB-42FB-45C9-867E-6200A10CB2A1}" srcId="{EE0EBEF4-19EE-49E6-A43E-3E391E5DA958}" destId="{E067EF1C-06D1-4488-A25C-33A0BF873E97}" srcOrd="3" destOrd="0" parTransId="{B88CA2DE-A75F-4F69-933F-B281AC027618}" sibTransId="{41085A1B-81B4-44CB-B92E-3A7A8A4D6016}"/>
    <dgm:cxn modelId="{965A90D1-DE1D-4906-9677-88FA50FDB27E}" srcId="{EE0EBEF4-19EE-49E6-A43E-3E391E5DA958}" destId="{9B41B127-7B5A-4247-B9C7-FE9312FC3BEA}" srcOrd="1" destOrd="0" parTransId="{1FF3103C-2279-49A3-8FF6-6624C76BB694}" sibTransId="{AB5E3D86-26DA-4588-A563-A07E0D4CDF3F}"/>
    <dgm:cxn modelId="{21F01E76-5349-4D42-BA40-5997DAF14AE5}" type="presParOf" srcId="{2C5EDB67-5D69-4A6C-A140-7DD701F35F92}" destId="{5028DEF3-5068-41AC-A809-D16088C108EE}" srcOrd="0" destOrd="0" presId="urn:microsoft.com/office/officeart/2018/2/layout/IconLabelList"/>
    <dgm:cxn modelId="{B88EDD19-0A36-41F6-8224-EDB7484FB7B1}" type="presParOf" srcId="{5028DEF3-5068-41AC-A809-D16088C108EE}" destId="{7D588E91-E7DC-4022-B367-E32FD939C020}" srcOrd="0" destOrd="0" presId="urn:microsoft.com/office/officeart/2018/2/layout/IconLabelList"/>
    <dgm:cxn modelId="{AD439BC8-AFD0-4E6D-BF0B-D6579E4847B7}" type="presParOf" srcId="{5028DEF3-5068-41AC-A809-D16088C108EE}" destId="{E0BEDF70-0872-401A-9BD9-C0BDDFB62196}" srcOrd="1" destOrd="0" presId="urn:microsoft.com/office/officeart/2018/2/layout/IconLabelList"/>
    <dgm:cxn modelId="{6E67DFDD-7550-4D59-B1F5-A325CF6E48AF}" type="presParOf" srcId="{5028DEF3-5068-41AC-A809-D16088C108EE}" destId="{37C99C95-8427-4175-BD60-B5995239B7D5}" srcOrd="2" destOrd="0" presId="urn:microsoft.com/office/officeart/2018/2/layout/IconLabelList"/>
    <dgm:cxn modelId="{28C0AD4F-9111-4875-828A-C692AAF3A0C6}" type="presParOf" srcId="{2C5EDB67-5D69-4A6C-A140-7DD701F35F92}" destId="{4B4491D9-0C67-4047-942F-6B7872E618FF}" srcOrd="1" destOrd="0" presId="urn:microsoft.com/office/officeart/2018/2/layout/IconLabelList"/>
    <dgm:cxn modelId="{1D1CA1DB-29A9-45C4-A80E-EF1AACA43EF8}" type="presParOf" srcId="{2C5EDB67-5D69-4A6C-A140-7DD701F35F92}" destId="{845B846B-1F36-4879-80AE-DB5E36C86877}" srcOrd="2" destOrd="0" presId="urn:microsoft.com/office/officeart/2018/2/layout/IconLabelList"/>
    <dgm:cxn modelId="{1B9207D2-F5C2-4029-B556-44BCE779BEBC}" type="presParOf" srcId="{845B846B-1F36-4879-80AE-DB5E36C86877}" destId="{D961CFE4-4DF1-4AF0-826A-62C1731AF8B1}" srcOrd="0" destOrd="0" presId="urn:microsoft.com/office/officeart/2018/2/layout/IconLabelList"/>
    <dgm:cxn modelId="{66023AEE-0BEA-48A2-A254-88DC3C93EA0C}" type="presParOf" srcId="{845B846B-1F36-4879-80AE-DB5E36C86877}" destId="{FE89940F-B4D3-4A42-A09E-CD6EAC748D3D}" srcOrd="1" destOrd="0" presId="urn:microsoft.com/office/officeart/2018/2/layout/IconLabelList"/>
    <dgm:cxn modelId="{5BFCDDAB-B408-47FB-969B-8A0B6D78CB06}" type="presParOf" srcId="{845B846B-1F36-4879-80AE-DB5E36C86877}" destId="{A63C3C22-DA42-4B44-84D4-5BE82CB9104B}" srcOrd="2" destOrd="0" presId="urn:microsoft.com/office/officeart/2018/2/layout/IconLabelList"/>
    <dgm:cxn modelId="{062C6072-845B-484E-856E-3C16FBA1DC53}" type="presParOf" srcId="{2C5EDB67-5D69-4A6C-A140-7DD701F35F92}" destId="{23977562-B1F4-4968-82BF-7B9F2BD06D71}" srcOrd="3" destOrd="0" presId="urn:microsoft.com/office/officeart/2018/2/layout/IconLabelList"/>
    <dgm:cxn modelId="{1FA8F030-5ED0-4FD6-A04F-A7494B75DE1E}" type="presParOf" srcId="{2C5EDB67-5D69-4A6C-A140-7DD701F35F92}" destId="{431D3288-35BE-42A9-9A25-EC78B65FF00A}" srcOrd="4" destOrd="0" presId="urn:microsoft.com/office/officeart/2018/2/layout/IconLabelList"/>
    <dgm:cxn modelId="{0B5D5A71-9E28-47EB-80B0-4675CCF08493}" type="presParOf" srcId="{431D3288-35BE-42A9-9A25-EC78B65FF00A}" destId="{5E5E9112-EF02-4C50-B5BE-16AE3037C169}" srcOrd="0" destOrd="0" presId="urn:microsoft.com/office/officeart/2018/2/layout/IconLabelList"/>
    <dgm:cxn modelId="{3A0174C0-777F-49CE-AF52-218DA6D86841}" type="presParOf" srcId="{431D3288-35BE-42A9-9A25-EC78B65FF00A}" destId="{B0325A17-6034-4635-BF97-49BABFBF084F}" srcOrd="1" destOrd="0" presId="urn:microsoft.com/office/officeart/2018/2/layout/IconLabelList"/>
    <dgm:cxn modelId="{4C2A104E-7FB0-45EF-A627-57687E242BDA}" type="presParOf" srcId="{431D3288-35BE-42A9-9A25-EC78B65FF00A}" destId="{18D9AD05-B499-4024-BAF3-9B860A1E802C}" srcOrd="2" destOrd="0" presId="urn:microsoft.com/office/officeart/2018/2/layout/IconLabelList"/>
    <dgm:cxn modelId="{229869FB-F543-4A5E-B97C-56A3AEF6EDE4}" type="presParOf" srcId="{2C5EDB67-5D69-4A6C-A140-7DD701F35F92}" destId="{43388FAC-E573-4B83-A315-82EAF97B9E12}" srcOrd="5" destOrd="0" presId="urn:microsoft.com/office/officeart/2018/2/layout/IconLabelList"/>
    <dgm:cxn modelId="{C3794FDB-DF21-409A-A993-EBE634BC162E}" type="presParOf" srcId="{2C5EDB67-5D69-4A6C-A140-7DD701F35F92}" destId="{319B5C74-1A2D-49DC-9842-AC742E79795B}" srcOrd="6" destOrd="0" presId="urn:microsoft.com/office/officeart/2018/2/layout/IconLabelList"/>
    <dgm:cxn modelId="{54E618EA-8416-49AF-A16F-BA269EF9292F}" type="presParOf" srcId="{319B5C74-1A2D-49DC-9842-AC742E79795B}" destId="{73B4B509-90C0-4CEA-A462-68D5D9D632EC}" srcOrd="0" destOrd="0" presId="urn:microsoft.com/office/officeart/2018/2/layout/IconLabelList"/>
    <dgm:cxn modelId="{EA7567F2-28F8-473D-B91D-DDB158B0BC19}" type="presParOf" srcId="{319B5C74-1A2D-49DC-9842-AC742E79795B}" destId="{C3D90686-11E1-4AB4-A527-98492D00B7DE}" srcOrd="1" destOrd="0" presId="urn:microsoft.com/office/officeart/2018/2/layout/IconLabelList"/>
    <dgm:cxn modelId="{7890D88E-016A-4DD8-ACA1-0AB127F2D8A3}" type="presParOf" srcId="{319B5C74-1A2D-49DC-9842-AC742E79795B}" destId="{DC7ADBD1-2F2F-4935-A0BB-AD76E4434609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020BC68-E9FA-456F-A695-7144DE03E539}">
      <dsp:nvSpPr>
        <dsp:cNvPr id="0" name=""/>
        <dsp:cNvSpPr/>
      </dsp:nvSpPr>
      <dsp:spPr>
        <a:xfrm>
          <a:off x="3738665" y="1220141"/>
          <a:ext cx="1164375" cy="116437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496E3A6-2692-4086-A444-F99C8CF086BF}">
      <dsp:nvSpPr>
        <dsp:cNvPr id="0" name=""/>
        <dsp:cNvSpPr/>
      </dsp:nvSpPr>
      <dsp:spPr>
        <a:xfrm>
          <a:off x="58436" y="2751622"/>
          <a:ext cx="2587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Non-Renewable Energy</a:t>
          </a:r>
        </a:p>
      </dsp:txBody>
      <dsp:txXfrm>
        <a:off x="58436" y="2751622"/>
        <a:ext cx="2587500" cy="720000"/>
      </dsp:txXfrm>
    </dsp:sp>
    <dsp:sp modelId="{EF9C81CB-E8FD-4D4A-BF4B-F77DA0BF0C1D}">
      <dsp:nvSpPr>
        <dsp:cNvPr id="0" name=""/>
        <dsp:cNvSpPr/>
      </dsp:nvSpPr>
      <dsp:spPr>
        <a:xfrm>
          <a:off x="750112" y="1220141"/>
          <a:ext cx="1164375" cy="116437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47D49B-9F27-4DA0-8EFE-002726ECD593}">
      <dsp:nvSpPr>
        <dsp:cNvPr id="0" name=""/>
        <dsp:cNvSpPr/>
      </dsp:nvSpPr>
      <dsp:spPr>
        <a:xfrm>
          <a:off x="3098748" y="2751622"/>
          <a:ext cx="2587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Renewable Energy</a:t>
          </a:r>
        </a:p>
      </dsp:txBody>
      <dsp:txXfrm>
        <a:off x="3098748" y="2751622"/>
        <a:ext cx="258750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D588E91-E7DC-4022-B367-E32FD939C020}">
      <dsp:nvSpPr>
        <dsp:cNvPr id="0" name=""/>
        <dsp:cNvSpPr/>
      </dsp:nvSpPr>
      <dsp:spPr>
        <a:xfrm>
          <a:off x="1138979" y="1203549"/>
          <a:ext cx="932563" cy="93256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C99C95-8427-4175-BD60-B5995239B7D5}">
      <dsp:nvSpPr>
        <dsp:cNvPr id="0" name=""/>
        <dsp:cNvSpPr/>
      </dsp:nvSpPr>
      <dsp:spPr>
        <a:xfrm>
          <a:off x="569079" y="2427788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They are renewable and cannot be depelected.</a:t>
          </a:r>
        </a:p>
      </dsp:txBody>
      <dsp:txXfrm>
        <a:off x="569079" y="2427788"/>
        <a:ext cx="2072362" cy="720000"/>
      </dsp:txXfrm>
    </dsp:sp>
    <dsp:sp modelId="{D961CFE4-4DF1-4AF0-826A-62C1731AF8B1}">
      <dsp:nvSpPr>
        <dsp:cNvPr id="0" name=""/>
        <dsp:cNvSpPr/>
      </dsp:nvSpPr>
      <dsp:spPr>
        <a:xfrm>
          <a:off x="3574005" y="1203549"/>
          <a:ext cx="932563" cy="93256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3C3C22-DA42-4B44-84D4-5BE82CB9104B}">
      <dsp:nvSpPr>
        <dsp:cNvPr id="0" name=""/>
        <dsp:cNvSpPr/>
      </dsp:nvSpPr>
      <dsp:spPr>
        <a:xfrm>
          <a:off x="3004105" y="2427788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kern="1200"/>
            <a:t>They are clean energy, they don’t cause pollution.</a:t>
          </a:r>
          <a:endParaRPr lang="en-US" sz="1700" kern="1200"/>
        </a:p>
      </dsp:txBody>
      <dsp:txXfrm>
        <a:off x="3004105" y="2427788"/>
        <a:ext cx="2072362" cy="720000"/>
      </dsp:txXfrm>
    </dsp:sp>
    <dsp:sp modelId="{5E5E9112-EF02-4C50-B5BE-16AE3037C169}">
      <dsp:nvSpPr>
        <dsp:cNvPr id="0" name=""/>
        <dsp:cNvSpPr/>
      </dsp:nvSpPr>
      <dsp:spPr>
        <a:xfrm>
          <a:off x="6009031" y="1203549"/>
          <a:ext cx="932563" cy="93256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8D9AD05-B499-4024-BAF3-9B860A1E802C}">
      <dsp:nvSpPr>
        <dsp:cNvPr id="0" name=""/>
        <dsp:cNvSpPr/>
      </dsp:nvSpPr>
      <dsp:spPr>
        <a:xfrm>
          <a:off x="5439131" y="2427788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kern="1200"/>
            <a:t>Less Maintenance</a:t>
          </a:r>
          <a:endParaRPr lang="en-US" sz="1700" kern="1200"/>
        </a:p>
      </dsp:txBody>
      <dsp:txXfrm>
        <a:off x="5439131" y="2427788"/>
        <a:ext cx="2072362" cy="720000"/>
      </dsp:txXfrm>
    </dsp:sp>
    <dsp:sp modelId="{73B4B509-90C0-4CEA-A462-68D5D9D632EC}">
      <dsp:nvSpPr>
        <dsp:cNvPr id="0" name=""/>
        <dsp:cNvSpPr/>
      </dsp:nvSpPr>
      <dsp:spPr>
        <a:xfrm>
          <a:off x="8444057" y="1203549"/>
          <a:ext cx="932563" cy="93256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7ADBD1-2F2F-4935-A0BB-AD76E4434609}">
      <dsp:nvSpPr>
        <dsp:cNvPr id="0" name=""/>
        <dsp:cNvSpPr/>
      </dsp:nvSpPr>
      <dsp:spPr>
        <a:xfrm>
          <a:off x="7874157" y="2427788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kern="1200"/>
            <a:t>Can be replenished in short period of time</a:t>
          </a:r>
          <a:endParaRPr lang="en-US" sz="1700" kern="1200"/>
        </a:p>
      </dsp:txBody>
      <dsp:txXfrm>
        <a:off x="7874157" y="2427788"/>
        <a:ext cx="2072362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6C34FA-1D6D-4AA3-A5A6-398CB0DBA1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654EBE-F712-40BD-92DB-AA76F19D45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1C83E9-81C6-447D-B538-9C73963E53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FA1A9D-C275-476B-8FB7-3EA87A761017}" type="datetimeFigureOut">
              <a:rPr lang="en-IN" smtClean="0"/>
              <a:t>29-12-2021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417E2D-2FF9-424A-A2EF-20126AAA90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97EDAA-BEAD-486B-954A-165C487DF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2603F-253F-4DF0-894B-18CC9EAC753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306397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972925-6D8F-4209-BB1F-9BA7C291B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5FF752-578E-4058-9A4F-FE899D977B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107B4C-350F-4E6E-B19F-E5B8CA0438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FA1A9D-C275-476B-8FB7-3EA87A761017}" type="datetimeFigureOut">
              <a:rPr lang="en-IN" smtClean="0"/>
              <a:t>29-12-2021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0AD8D7-6C42-4AA7-85A4-6455EF17AF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E5D29F-FEEA-4F0B-94A7-38B50EAD21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2603F-253F-4DF0-894B-18CC9EAC753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393105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35F198-1196-4AC2-B620-F805BA7283E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2F3A0E9-1773-4D13-ABD7-B75A02D4D9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E5F306-7DAB-428C-A9AC-B9C094D1ED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FA1A9D-C275-476B-8FB7-3EA87A761017}" type="datetimeFigureOut">
              <a:rPr lang="en-IN" smtClean="0"/>
              <a:t>29-12-2021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D10769-5EBE-44D6-B63C-09F3859BE7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A7FD5C-9B18-4294-8284-8D4EF20FB3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2603F-253F-4DF0-894B-18CC9EAC753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593494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51B12-C4C2-4EB6-8B2E-AFE4330A2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E2BA7D-4CD4-412A-A4C1-80D5AFAA81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18B637-99F0-409F-AF18-216FAB099D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FA1A9D-C275-476B-8FB7-3EA87A761017}" type="datetimeFigureOut">
              <a:rPr lang="en-IN" smtClean="0"/>
              <a:t>29-12-2021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B245EC-D7F2-49CC-8B08-FE20FDD010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F054AA-2344-4CD8-B30B-D0860BEEE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2603F-253F-4DF0-894B-18CC9EAC753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105949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5F08D-922F-4491-A20E-579D665CE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36548B-53E4-43DF-B711-5E20D0BE61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CBF329-7D4B-4ED6-A766-7251435F9C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FA1A9D-C275-476B-8FB7-3EA87A761017}" type="datetimeFigureOut">
              <a:rPr lang="en-IN" smtClean="0"/>
              <a:t>29-12-2021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ABD096-0C1A-4803-91B8-66619E019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0A1567-FFB9-4DCF-A63E-0080FDADD2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2603F-253F-4DF0-894B-18CC9EAC753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156145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8F5CC2-868F-44DA-B023-54004EC67A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B1D533-27C2-4312-BFD3-16064FC32E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CEC04A-9D5F-44F9-9DCC-D8AD2C0788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8E6A3A-BCB7-45F1-9A0E-1E4D3D0997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FA1A9D-C275-476B-8FB7-3EA87A761017}" type="datetimeFigureOut">
              <a:rPr lang="en-IN" smtClean="0"/>
              <a:t>29-12-2021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A20B7E-FEE5-490C-AB0B-D15BA1B5CB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A4FDF6-0BCF-4C59-A0FF-3B56B1F5CB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2603F-253F-4DF0-894B-18CC9EAC753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784183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3F616-A0E2-4EE3-B988-D855F81F46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D1C53B-9B26-4454-9916-E1834DE492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8595FE-0CF8-4377-9B18-421E960BBF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721957-9379-49F9-A513-D4C987FF22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7946D68-2E33-4522-849E-5E11F5783F9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817FC1D-44A1-4710-B503-FB782D9E82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FA1A9D-C275-476B-8FB7-3EA87A761017}" type="datetimeFigureOut">
              <a:rPr lang="en-IN" smtClean="0"/>
              <a:t>29-12-2021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4A718CF-854E-4B8D-AE96-83FF5AE47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510DB35-A30E-40A2-9794-676F6695F7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2603F-253F-4DF0-894B-18CC9EAC753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699397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249480-F59A-4894-9608-C8CC81CF68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F25A5D1-A0B6-450E-9E68-7076CB1AF4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FA1A9D-C275-476B-8FB7-3EA87A761017}" type="datetimeFigureOut">
              <a:rPr lang="en-IN" smtClean="0"/>
              <a:t>29-12-2021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616BED-57B7-4987-A2CA-4B943B93E6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22D5C6-CB85-43C5-BAFC-9BA059A632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2603F-253F-4DF0-894B-18CC9EAC753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229402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B683C06-E6A9-444C-8ECB-6F6A0223AD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FA1A9D-C275-476B-8FB7-3EA87A761017}" type="datetimeFigureOut">
              <a:rPr lang="en-IN" smtClean="0"/>
              <a:t>29-12-2021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920870A-EC36-41D8-B3EB-C8F9C02D2A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87C926-8B58-47B8-9EEF-631233617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2603F-253F-4DF0-894B-18CC9EAC753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94509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71ED5-D188-4B4F-AD48-4E03BB05A2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D14247-EE59-4905-9E84-B71C6E8EAC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C974F4-FDCB-4244-B7F1-04F945C7A4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E9958E-5D10-4DB7-AF57-8048970608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FA1A9D-C275-476B-8FB7-3EA87A761017}" type="datetimeFigureOut">
              <a:rPr lang="en-IN" smtClean="0"/>
              <a:t>29-12-2021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E299B9-0A32-4526-B2B7-805EC62C4A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7DF855-44CE-430A-B85D-3869A0A405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2603F-253F-4DF0-894B-18CC9EAC753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205909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66B413-7216-47C5-AF86-05300D256E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EB1D3E0-F0F9-48BD-9E37-AA010C757F4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64EBA4-C956-476F-B793-5A6AF77965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7A4BF7-07E1-4F4B-AE6E-77E763CD47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FA1A9D-C275-476B-8FB7-3EA87A761017}" type="datetimeFigureOut">
              <a:rPr lang="en-IN" smtClean="0"/>
              <a:t>29-12-2021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766847-7DFE-4FED-93C1-68953DB1D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5BC6FA-585A-4BCB-9F5A-3A42AA3FAC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2603F-253F-4DF0-894B-18CC9EAC753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045815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6852725-ED3A-4669-8485-6BED9BEBA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FB5C55-94CA-4C7E-84EE-83165B8D91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0D27C0-708C-4E7C-91E8-CBBA3888EE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FA1A9D-C275-476B-8FB7-3EA87A761017}" type="datetimeFigureOut">
              <a:rPr lang="en-IN" smtClean="0"/>
              <a:t>29-12-2021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06E790-C240-4851-B072-EA4396A1C4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3F1D52-FEFB-4503-A361-2C80064235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A2603F-253F-4DF0-894B-18CC9EAC753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3842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14821A-DD27-4311-9C22-C0E1B170AD6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A74AADC-307F-4189-9DE7-0453CE2EDD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Sources Of Energy</a:t>
            </a:r>
            <a:endParaRPr lang="en-IN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3EDB8B-A629-4192-8A27-C8FAD32B9F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357360" cy="2561436"/>
          </a:xfrm>
        </p:spPr>
        <p:txBody>
          <a:bodyPr>
            <a:normAutofit/>
          </a:bodyPr>
          <a:lstStyle/>
          <a:p>
            <a:r>
              <a:rPr lang="en-US" sz="1600" dirty="0">
                <a:solidFill>
                  <a:srgbClr val="FFFFFF"/>
                </a:solidFill>
              </a:rPr>
              <a:t>Presented by-</a:t>
            </a:r>
          </a:p>
          <a:p>
            <a:pPr lvl="1"/>
            <a:r>
              <a:rPr lang="en-US" sz="1600" dirty="0">
                <a:solidFill>
                  <a:srgbClr val="FFFFFF"/>
                </a:solidFill>
              </a:rPr>
              <a:t>Group 16</a:t>
            </a:r>
          </a:p>
          <a:p>
            <a:pPr lvl="5"/>
            <a:r>
              <a:rPr lang="en-US" dirty="0">
                <a:solidFill>
                  <a:srgbClr val="FFFFFF"/>
                </a:solidFill>
              </a:rPr>
              <a:t>46. Omkar </a:t>
            </a:r>
            <a:r>
              <a:rPr lang="en-US" dirty="0" err="1">
                <a:solidFill>
                  <a:srgbClr val="FFFFFF"/>
                </a:solidFill>
              </a:rPr>
              <a:t>Vitthal</a:t>
            </a:r>
            <a:r>
              <a:rPr lang="en-US" dirty="0">
                <a:solidFill>
                  <a:srgbClr val="FFFFFF"/>
                </a:solidFill>
              </a:rPr>
              <a:t> Savant</a:t>
            </a:r>
          </a:p>
          <a:p>
            <a:pPr lvl="5"/>
            <a:r>
              <a:rPr lang="en-US" dirty="0">
                <a:solidFill>
                  <a:srgbClr val="FFFFFF"/>
                </a:solidFill>
              </a:rPr>
              <a:t>47. Diksha Pravin Sawant</a:t>
            </a:r>
          </a:p>
          <a:p>
            <a:pPr lvl="4"/>
            <a:r>
              <a:rPr lang="en-US" dirty="0">
                <a:solidFill>
                  <a:srgbClr val="FFFFFF"/>
                </a:solidFill>
              </a:rPr>
              <a:t> 48. Om Vilas </a:t>
            </a:r>
            <a:r>
              <a:rPr lang="en-US" dirty="0" err="1">
                <a:solidFill>
                  <a:srgbClr val="FFFFFF"/>
                </a:solidFill>
              </a:rPr>
              <a:t>Shimpi</a:t>
            </a:r>
            <a:r>
              <a:rPr lang="en-US" dirty="0">
                <a:solidFill>
                  <a:srgbClr val="FFFFFF"/>
                </a:solidFill>
              </a:rPr>
              <a:t>                  </a:t>
            </a:r>
            <a:endParaRPr lang="en-IN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52159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Wind Energy | National Geographic Society">
            <a:extLst>
              <a:ext uri="{FF2B5EF4-FFF2-40B4-BE49-F238E27FC236}">
                <a16:creationId xmlns:a16="http://schemas.microsoft.com/office/drawing/2014/main" id="{78E44C60-D13E-4A8B-978B-409167AB29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417"/>
          <a:stretch/>
        </p:blipFill>
        <p:spPr bwMode="auto">
          <a:xfrm>
            <a:off x="-1" y="10"/>
            <a:ext cx="1219200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Freeform 5">
            <a:extLst>
              <a:ext uri="{FF2B5EF4-FFF2-40B4-BE49-F238E27FC236}">
                <a16:creationId xmlns:a16="http://schemas.microsoft.com/office/drawing/2014/main" id="{3CD9DF72-87A3-404E-A828-84CBF11A83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 flipH="1">
            <a:off x="0" y="998175"/>
            <a:ext cx="6017172" cy="5859825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8E949B-39DD-4063-992F-7BCD36F949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448" y="1913950"/>
            <a:ext cx="4204137" cy="1342754"/>
          </a:xfrm>
        </p:spPr>
        <p:txBody>
          <a:bodyPr>
            <a:normAutofit/>
          </a:bodyPr>
          <a:lstStyle/>
          <a:p>
            <a:pPr algn="ctr"/>
            <a:r>
              <a:rPr lang="en-US" sz="3600"/>
              <a:t>Wind Energy</a:t>
            </a:r>
            <a:endParaRPr lang="en-IN" sz="3600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20E3A342-4D61-4E3F-AF90-1AB42AEB96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87051" y="3337139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FA385E-7516-4750-99DF-7DB4A93467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516" y="3417573"/>
            <a:ext cx="4593021" cy="2619839"/>
          </a:xfrm>
        </p:spPr>
        <p:txBody>
          <a:bodyPr anchor="ctr">
            <a:normAutofit/>
          </a:bodyPr>
          <a:lstStyle/>
          <a:p>
            <a:r>
              <a:rPr lang="en-US" sz="1800"/>
              <a:t>Air flows can be used to run wind turbines.</a:t>
            </a:r>
          </a:p>
          <a:p>
            <a:r>
              <a:rPr lang="en-US" sz="1800"/>
              <a:t>Areas where winds are stronger and more constant such as offshore and high altitudes sites are preferred location for wind farms.</a:t>
            </a:r>
          </a:p>
          <a:p>
            <a:r>
              <a:rPr lang="en-US" sz="1800"/>
              <a:t>As wind speed increases, power output increases significantly.</a:t>
            </a:r>
            <a:endParaRPr lang="en-IN" sz="1800"/>
          </a:p>
        </p:txBody>
      </p:sp>
    </p:spTree>
    <p:extLst>
      <p:ext uri="{BB962C8B-B14F-4D97-AF65-F5344CB8AC3E}">
        <p14:creationId xmlns:p14="http://schemas.microsoft.com/office/powerpoint/2010/main" val="29591770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Home - SolarGrace - Solar Panels &amp;amp; Sola Power Solutions">
            <a:extLst>
              <a:ext uri="{FF2B5EF4-FFF2-40B4-BE49-F238E27FC236}">
                <a16:creationId xmlns:a16="http://schemas.microsoft.com/office/drawing/2014/main" id="{77B08B6D-69E5-48DB-83C6-B984F7F33A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262" b="1738"/>
          <a:stretch/>
        </p:blipFill>
        <p:spPr bwMode="auto">
          <a:xfrm>
            <a:off x="-1" y="10"/>
            <a:ext cx="1219200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196" name="Freeform 5">
            <a:extLst>
              <a:ext uri="{FF2B5EF4-FFF2-40B4-BE49-F238E27FC236}">
                <a16:creationId xmlns:a16="http://schemas.microsoft.com/office/drawing/2014/main" id="{3CD9DF72-87A3-404E-A828-84CBF11A83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 flipH="1">
            <a:off x="0" y="998175"/>
            <a:ext cx="6017172" cy="5859825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777122-4888-4A22-B18E-DCDDCC060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448" y="1913950"/>
            <a:ext cx="4204137" cy="1342754"/>
          </a:xfrm>
        </p:spPr>
        <p:txBody>
          <a:bodyPr>
            <a:normAutofit/>
          </a:bodyPr>
          <a:lstStyle/>
          <a:p>
            <a:pPr algn="ctr"/>
            <a:r>
              <a:rPr lang="en-US" sz="3600"/>
              <a:t>Solar Power</a:t>
            </a:r>
            <a:endParaRPr lang="en-IN" sz="3600"/>
          </a:p>
        </p:txBody>
      </p:sp>
      <p:cxnSp>
        <p:nvCxnSpPr>
          <p:cNvPr id="8197" name="Straight Connector 72">
            <a:extLst>
              <a:ext uri="{FF2B5EF4-FFF2-40B4-BE49-F238E27FC236}">
                <a16:creationId xmlns:a16="http://schemas.microsoft.com/office/drawing/2014/main" id="{20E3A342-4D61-4E3F-AF90-1AB42AEB96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87051" y="3337139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D1BA47-ACE3-4566-B563-AD04D89D56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516" y="3417573"/>
            <a:ext cx="4593021" cy="2619839"/>
          </a:xfrm>
        </p:spPr>
        <p:txBody>
          <a:bodyPr anchor="ctr">
            <a:normAutofit/>
          </a:bodyPr>
          <a:lstStyle/>
          <a:p>
            <a:r>
              <a:rPr lang="en-US" sz="1800"/>
              <a:t>Solar energy is the energy derived from the sun though form of solar radiation.</a:t>
            </a:r>
          </a:p>
          <a:p>
            <a:r>
              <a:rPr lang="en-US" sz="1800"/>
              <a:t>Solar powered electrical generation relies on photovoltaic and heat engines.</a:t>
            </a:r>
          </a:p>
          <a:p>
            <a:r>
              <a:rPr lang="en-US" sz="1800"/>
              <a:t>A partial list of other solar applications include solar cooker and solar water heater.</a:t>
            </a:r>
            <a:endParaRPr lang="en-IN" sz="1800"/>
          </a:p>
        </p:txBody>
      </p:sp>
    </p:spTree>
    <p:extLst>
      <p:ext uri="{BB962C8B-B14F-4D97-AF65-F5344CB8AC3E}">
        <p14:creationId xmlns:p14="http://schemas.microsoft.com/office/powerpoint/2010/main" val="21441592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E2B703B-46F9-481A-A605-82E2A828C4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A0989B-95B9-40C6-B5EC-90A8E3FF1C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9863"/>
            <a:ext cx="10515600" cy="1004594"/>
          </a:xfrm>
        </p:spPr>
        <p:txBody>
          <a:bodyPr>
            <a:normAutofit/>
          </a:bodyPr>
          <a:lstStyle/>
          <a:p>
            <a:pPr algn="ctr"/>
            <a:r>
              <a:rPr lang="en-US">
                <a:solidFill>
                  <a:srgbClr val="FFFFFF"/>
                </a:solidFill>
              </a:rPr>
              <a:t>Advantages of Renewable Energy</a:t>
            </a:r>
            <a:endParaRPr lang="en-IN">
              <a:solidFill>
                <a:srgbClr val="FFFFFF"/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13BE4D7-0C3D-4906-B230-A1C5B4665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496" y="1587970"/>
            <a:ext cx="11033008" cy="4768380"/>
          </a:xfrm>
          <a:prstGeom prst="roundRect">
            <a:avLst>
              <a:gd name="adj" fmla="val 3174"/>
            </a:avLst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42C4FA4-DEE4-4A20-9BEF-85E1105054E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26430471"/>
              </p:ext>
            </p:extLst>
          </p:nvPr>
        </p:nvGraphicFramePr>
        <p:xfrm>
          <a:off x="838200" y="1800911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650017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Sola Group: Vertically integrated renewable energy company">
            <a:extLst>
              <a:ext uri="{FF2B5EF4-FFF2-40B4-BE49-F238E27FC236}">
                <a16:creationId xmlns:a16="http://schemas.microsoft.com/office/drawing/2014/main" id="{A65E1484-C82C-4392-AA94-0A896DF2EE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88" r="12221" b="-1"/>
          <a:stretch/>
        </p:blipFill>
        <p:spPr bwMode="auto">
          <a:xfrm>
            <a:off x="4117521" y="10"/>
            <a:ext cx="8074479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8F23F8A3-8FD7-4779-8323-FDC26BE998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7859800" cy="6858478"/>
          </a:xfrm>
          <a:custGeom>
            <a:avLst/>
            <a:gdLst>
              <a:gd name="connsiteX0" fmla="*/ 7859800 w 7859800"/>
              <a:gd name="connsiteY0" fmla="*/ 6858478 h 6858478"/>
              <a:gd name="connsiteX1" fmla="*/ 435245 w 7859800"/>
              <a:gd name="connsiteY1" fmla="*/ 6858478 h 6858478"/>
              <a:gd name="connsiteX2" fmla="*/ 435505 w 7859800"/>
              <a:gd name="connsiteY2" fmla="*/ 6857916 h 6858478"/>
              <a:gd name="connsiteX3" fmla="*/ 0 w 7859800"/>
              <a:gd name="connsiteY3" fmla="*/ 6857916 h 6858478"/>
              <a:gd name="connsiteX4" fmla="*/ 0 w 7859800"/>
              <a:gd name="connsiteY4" fmla="*/ 0 h 6858478"/>
              <a:gd name="connsiteX5" fmla="*/ 3611620 w 7859800"/>
              <a:gd name="connsiteY5" fmla="*/ 0 h 6858478"/>
              <a:gd name="connsiteX6" fmla="*/ 4677848 w 7859800"/>
              <a:gd name="connsiteY6" fmla="*/ 0 h 6858478"/>
              <a:gd name="connsiteX7" fmla="*/ 4683425 w 7859800"/>
              <a:gd name="connsiteY7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59800" h="6858478">
                <a:moveTo>
                  <a:pt x="7859800" y="6858478"/>
                </a:moveTo>
                <a:lnTo>
                  <a:pt x="435245" y="6858478"/>
                </a:lnTo>
                <a:lnTo>
                  <a:pt x="435505" y="6857916"/>
                </a:lnTo>
                <a:lnTo>
                  <a:pt x="0" y="6857916"/>
                </a:lnTo>
                <a:lnTo>
                  <a:pt x="0" y="0"/>
                </a:lnTo>
                <a:lnTo>
                  <a:pt x="3611620" y="0"/>
                </a:lnTo>
                <a:lnTo>
                  <a:pt x="4677848" y="0"/>
                </a:lnTo>
                <a:lnTo>
                  <a:pt x="4683425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F605C4CC-A25C-416F-8333-7CB7DC97D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7431174" cy="6858478"/>
          </a:xfrm>
          <a:custGeom>
            <a:avLst/>
            <a:gdLst>
              <a:gd name="connsiteX0" fmla="*/ 7431174 w 7431174"/>
              <a:gd name="connsiteY0" fmla="*/ 6858478 h 6858478"/>
              <a:gd name="connsiteX1" fmla="*/ 6619 w 7431174"/>
              <a:gd name="connsiteY1" fmla="*/ 6858478 h 6858478"/>
              <a:gd name="connsiteX2" fmla="*/ 6879 w 7431174"/>
              <a:gd name="connsiteY2" fmla="*/ 6857916 h 6858478"/>
              <a:gd name="connsiteX3" fmla="*/ 0 w 7431174"/>
              <a:gd name="connsiteY3" fmla="*/ 6857916 h 6858478"/>
              <a:gd name="connsiteX4" fmla="*/ 0 w 7431174"/>
              <a:gd name="connsiteY4" fmla="*/ 0 h 6858478"/>
              <a:gd name="connsiteX5" fmla="*/ 3182994 w 7431174"/>
              <a:gd name="connsiteY5" fmla="*/ 0 h 6858478"/>
              <a:gd name="connsiteX6" fmla="*/ 4249222 w 7431174"/>
              <a:gd name="connsiteY6" fmla="*/ 0 h 6858478"/>
              <a:gd name="connsiteX7" fmla="*/ 4254799 w 7431174"/>
              <a:gd name="connsiteY7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31174" h="6858478">
                <a:moveTo>
                  <a:pt x="7431174" y="6858478"/>
                </a:moveTo>
                <a:lnTo>
                  <a:pt x="6619" y="6858478"/>
                </a:lnTo>
                <a:lnTo>
                  <a:pt x="6879" y="6857916"/>
                </a:lnTo>
                <a:lnTo>
                  <a:pt x="0" y="6857916"/>
                </a:lnTo>
                <a:lnTo>
                  <a:pt x="0" y="0"/>
                </a:lnTo>
                <a:lnTo>
                  <a:pt x="3182994" y="0"/>
                </a:lnTo>
                <a:lnTo>
                  <a:pt x="4249222" y="0"/>
                </a:lnTo>
                <a:lnTo>
                  <a:pt x="4254799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7D051D-A1A2-4F91-AF12-88C297320F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365125"/>
            <a:ext cx="5266155" cy="1325563"/>
          </a:xfrm>
        </p:spPr>
        <p:txBody>
          <a:bodyPr>
            <a:normAutofit/>
          </a:bodyPr>
          <a:lstStyle/>
          <a:p>
            <a:r>
              <a:rPr lang="en-US" dirty="0"/>
              <a:t>Disadvantages of Renewable Energy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955EB5-30EF-4864-BB0B-FE903C7E98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2022601"/>
            <a:ext cx="3941499" cy="4154361"/>
          </a:xfrm>
        </p:spPr>
        <p:txBody>
          <a:bodyPr>
            <a:normAutofit/>
          </a:bodyPr>
          <a:lstStyle/>
          <a:p>
            <a:r>
              <a:rPr lang="en-US" sz="2000"/>
              <a:t>They're very expensive.</a:t>
            </a:r>
          </a:p>
          <a:p>
            <a:r>
              <a:rPr lang="en-US" sz="2000"/>
              <a:t>It is difficult to produce large amount of energy</a:t>
            </a:r>
          </a:p>
          <a:p>
            <a:r>
              <a:rPr lang="en-US" sz="2000"/>
              <a:t>Takes a Lot of Space to Install</a:t>
            </a:r>
          </a:p>
          <a:p>
            <a:r>
              <a:rPr lang="en-US" sz="2000"/>
              <a:t>Expensive Storage Costs</a:t>
            </a:r>
          </a:p>
          <a:p>
            <a:endParaRPr lang="en-IN" sz="2000"/>
          </a:p>
        </p:txBody>
      </p:sp>
    </p:spTree>
    <p:extLst>
      <p:ext uri="{BB962C8B-B14F-4D97-AF65-F5344CB8AC3E}">
        <p14:creationId xmlns:p14="http://schemas.microsoft.com/office/powerpoint/2010/main" val="22861490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D2B783EE-0239-4717-BBEA-8C9EAC61C8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793390-38E6-409A-94FD-BEEFCF2A08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45810"/>
            <a:ext cx="5120561" cy="1325563"/>
          </a:xfrm>
        </p:spPr>
        <p:txBody>
          <a:bodyPr>
            <a:normAutofit/>
          </a:bodyPr>
          <a:lstStyle/>
          <a:p>
            <a:r>
              <a:rPr lang="en-US" dirty="0"/>
              <a:t>Conclusion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0C46CE-D682-49C7-A471-CFD9139A5E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5092194" cy="4351338"/>
          </a:xfrm>
        </p:spPr>
        <p:txBody>
          <a:bodyPr>
            <a:normAutofit/>
          </a:bodyPr>
          <a:lstStyle/>
          <a:p>
            <a:r>
              <a:rPr lang="en-US" sz="2000"/>
              <a:t>Energy plays a crucial role in modern societies.</a:t>
            </a:r>
          </a:p>
          <a:p>
            <a:r>
              <a:rPr lang="en-US" sz="2000"/>
              <a:t> It has a vital input to all sectors (e.g. residential, transportation, and manufacture) and is essential to generate electricity.</a:t>
            </a:r>
          </a:p>
          <a:p>
            <a:r>
              <a:rPr lang="en-US" sz="2000"/>
              <a:t>In other words, all societies require energy services to meet basic human needs such as lighting, heating, and mobility. </a:t>
            </a:r>
          </a:p>
          <a:p>
            <a:r>
              <a:rPr lang="en-US" sz="2000"/>
              <a:t>Thus, energy is not just a regular commodity, rather it is a strategic one and is the lifeblood of today’s civilization.</a:t>
            </a:r>
            <a:endParaRPr lang="en-IN" sz="2000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A7B99495-F43F-4D80-A44F-2CB4764EB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20569" y="1364732"/>
            <a:ext cx="947488" cy="92178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44" name="Picture 4" descr="Fossil fuel plans would far overshoot climate goals, study finds">
            <a:extLst>
              <a:ext uri="{FF2B5EF4-FFF2-40B4-BE49-F238E27FC236}">
                <a16:creationId xmlns:a16="http://schemas.microsoft.com/office/drawing/2014/main" id="{E73AADAB-1ED1-45D2-8BD2-81C09D1819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15" r="19641" b="-1"/>
          <a:stretch/>
        </p:blipFill>
        <p:spPr bwMode="auto">
          <a:xfrm>
            <a:off x="7901259" y="2727729"/>
            <a:ext cx="4290741" cy="4130271"/>
          </a:xfrm>
          <a:custGeom>
            <a:avLst/>
            <a:gdLst/>
            <a:ahLst/>
            <a:cxnLst/>
            <a:rect l="l" t="t" r="r" b="b"/>
            <a:pathLst>
              <a:path w="4290741" h="4130271">
                <a:moveTo>
                  <a:pt x="2503809" y="0"/>
                </a:moveTo>
                <a:cubicBezTo>
                  <a:pt x="3157405" y="0"/>
                  <a:pt x="3752509" y="250434"/>
                  <a:pt x="4198398" y="660580"/>
                </a:cubicBezTo>
                <a:lnTo>
                  <a:pt x="4290741" y="751286"/>
                </a:lnTo>
                <a:lnTo>
                  <a:pt x="4290741" y="4130271"/>
                </a:lnTo>
                <a:lnTo>
                  <a:pt x="604508" y="4130271"/>
                </a:lnTo>
                <a:lnTo>
                  <a:pt x="461940" y="3953232"/>
                </a:lnTo>
                <a:cubicBezTo>
                  <a:pt x="171051" y="3544183"/>
                  <a:pt x="0" y="3043971"/>
                  <a:pt x="0" y="2503809"/>
                </a:cubicBezTo>
                <a:cubicBezTo>
                  <a:pt x="0" y="1120992"/>
                  <a:pt x="1120992" y="0"/>
                  <a:pt x="2503809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7" name="Arc 76">
            <a:extLst>
              <a:ext uri="{FF2B5EF4-FFF2-40B4-BE49-F238E27FC236}">
                <a16:creationId xmlns:a16="http://schemas.microsoft.com/office/drawing/2014/main" id="{70BEB1E7-2F88-40BC-B73D-42E5B6F80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4759070" flipV="1">
            <a:off x="6034138" y="-673140"/>
            <a:ext cx="4021193" cy="4021193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242" name="Picture 2" descr="Recycling wind turbines and getting new uses out of them | World Economic  Forum">
            <a:extLst>
              <a:ext uri="{FF2B5EF4-FFF2-40B4-BE49-F238E27FC236}">
                <a16:creationId xmlns:a16="http://schemas.microsoft.com/office/drawing/2014/main" id="{EF69C7B3-999E-41AB-9B0D-80C821D8A0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61" r="16823" b="-4"/>
          <a:stretch/>
        </p:blipFill>
        <p:spPr bwMode="auto">
          <a:xfrm>
            <a:off x="6261607" y="1"/>
            <a:ext cx="3519312" cy="3007909"/>
          </a:xfrm>
          <a:custGeom>
            <a:avLst/>
            <a:gdLst/>
            <a:ahLst/>
            <a:cxnLst/>
            <a:rect l="l" t="t" r="r" b="b"/>
            <a:pathLst>
              <a:path w="3519312" h="3007909">
                <a:moveTo>
                  <a:pt x="519780" y="0"/>
                </a:moveTo>
                <a:lnTo>
                  <a:pt x="2999532" y="0"/>
                </a:lnTo>
                <a:lnTo>
                  <a:pt x="3003921" y="3989"/>
                </a:lnTo>
                <a:cubicBezTo>
                  <a:pt x="3322356" y="322424"/>
                  <a:pt x="3519312" y="762338"/>
                  <a:pt x="3519312" y="1248253"/>
                </a:cubicBezTo>
                <a:cubicBezTo>
                  <a:pt x="3519312" y="2220084"/>
                  <a:pt x="2731487" y="3007909"/>
                  <a:pt x="1759656" y="3007909"/>
                </a:cubicBezTo>
                <a:cubicBezTo>
                  <a:pt x="787826" y="3007909"/>
                  <a:pt x="0" y="2220084"/>
                  <a:pt x="0" y="1248253"/>
                </a:cubicBezTo>
                <a:cubicBezTo>
                  <a:pt x="0" y="762338"/>
                  <a:pt x="196957" y="322424"/>
                  <a:pt x="515392" y="3989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04533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FFD48BC7-DC40-47DE-87EE-9F4B6ECB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" name="Freeform: Shape 8">
            <a:extLst>
              <a:ext uri="{FF2B5EF4-FFF2-40B4-BE49-F238E27FC236}">
                <a16:creationId xmlns:a16="http://schemas.microsoft.com/office/drawing/2014/main" id="{E502BBC7-2C76-46F3-BC24-5985BC13D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139700" sx="102000" sy="102000" algn="ctr" rotWithShape="0">
              <a:schemeClr val="bg1">
                <a:lumMod val="85000"/>
                <a:alpha val="3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C7F28D52-2A5F-4D23-81AE-7CB8B591C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664" y="0"/>
            <a:ext cx="9948672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12DBBB-9C2C-4A36-ACAF-E1AA4D9DE5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3" y="1999615"/>
            <a:ext cx="9144000" cy="27640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7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Thank You!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629484E-3792-4B3D-89AD-7C8A1ED0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0" y="5524786"/>
            <a:ext cx="4754880" cy="27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254608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Global energy in 2050 – can renewables supply it all? – Physics World">
            <a:extLst>
              <a:ext uri="{FF2B5EF4-FFF2-40B4-BE49-F238E27FC236}">
                <a16:creationId xmlns:a16="http://schemas.microsoft.com/office/drawing/2014/main" id="{ABCD3DB2-7CF4-4147-B8F0-3A63334AD7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85" b="8528"/>
          <a:stretch/>
        </p:blipFill>
        <p:spPr bwMode="auto">
          <a:xfrm>
            <a:off x="-1" y="10"/>
            <a:ext cx="1219200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Freeform 5">
            <a:extLst>
              <a:ext uri="{FF2B5EF4-FFF2-40B4-BE49-F238E27FC236}">
                <a16:creationId xmlns:a16="http://schemas.microsoft.com/office/drawing/2014/main" id="{3CD9DF72-87A3-404E-A828-84CBF11A83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 flipH="1">
            <a:off x="0" y="998175"/>
            <a:ext cx="6017172" cy="5859825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362B32-1044-4622-A704-8B7A79B89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448" y="1913950"/>
            <a:ext cx="4204137" cy="1342754"/>
          </a:xfrm>
        </p:spPr>
        <p:txBody>
          <a:bodyPr>
            <a:normAutofit/>
          </a:bodyPr>
          <a:lstStyle/>
          <a:p>
            <a:pPr algn="ctr"/>
            <a:r>
              <a:rPr lang="en-US" sz="3600"/>
              <a:t>Energy</a:t>
            </a:r>
            <a:endParaRPr lang="en-IN" sz="3600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20E3A342-4D61-4E3F-AF90-1AB42AEB96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87051" y="3337139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E5215C-C307-4AEC-B18A-71D8567152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516" y="3417573"/>
            <a:ext cx="4593021" cy="2619839"/>
          </a:xfrm>
        </p:spPr>
        <p:txBody>
          <a:bodyPr anchor="ctr">
            <a:normAutofit/>
          </a:bodyPr>
          <a:lstStyle/>
          <a:p>
            <a:r>
              <a:rPr lang="en-US" sz="1800"/>
              <a:t>Energy is the capacity of a physical system to perform work</a:t>
            </a:r>
          </a:p>
          <a:p>
            <a:r>
              <a:rPr lang="en-US" sz="1800"/>
              <a:t>It exist in several forms such as heat, kinetic or mechanical energy, light, potential energy, electrical, or other forms.</a:t>
            </a:r>
            <a:endParaRPr lang="en-IN" sz="1800"/>
          </a:p>
        </p:txBody>
      </p:sp>
    </p:spTree>
    <p:extLst>
      <p:ext uri="{BB962C8B-B14F-4D97-AF65-F5344CB8AC3E}">
        <p14:creationId xmlns:p14="http://schemas.microsoft.com/office/powerpoint/2010/main" val="41221911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A3159DF-3B91-41C4-8277-862C8E8BF2C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2150" b="410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D709DBA-DAF5-4461-B6F3-FB5CE83259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Types</a:t>
            </a:r>
            <a:endParaRPr lang="en-IN" sz="4000">
              <a:solidFill>
                <a:srgbClr val="FFFFFF"/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0FA4F72-7B9E-428E-B5B1-4D3AC2D2433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02396832"/>
              </p:ext>
            </p:extLst>
          </p:nvPr>
        </p:nvGraphicFramePr>
        <p:xfrm>
          <a:off x="5155379" y="1065862"/>
          <a:ext cx="5744685" cy="47262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0003606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Energy of the Past I: Non-renewable Sources | FUERGY">
            <a:extLst>
              <a:ext uri="{FF2B5EF4-FFF2-40B4-BE49-F238E27FC236}">
                <a16:creationId xmlns:a16="http://schemas.microsoft.com/office/drawing/2014/main" id="{9CA0AC88-AFD1-4B84-AC50-4F04835173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 bwMode="auto">
          <a:xfrm>
            <a:off x="-1" y="10"/>
            <a:ext cx="1219200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Freeform 5">
            <a:extLst>
              <a:ext uri="{FF2B5EF4-FFF2-40B4-BE49-F238E27FC236}">
                <a16:creationId xmlns:a16="http://schemas.microsoft.com/office/drawing/2014/main" id="{3CD9DF72-87A3-404E-A828-84CBF11A83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 flipH="1">
            <a:off x="0" y="998175"/>
            <a:ext cx="6017172" cy="5859825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BEDBD2-EB20-4D59-BF34-59BF41BBE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448" y="1913950"/>
            <a:ext cx="4204137" cy="1342754"/>
          </a:xfrm>
        </p:spPr>
        <p:txBody>
          <a:bodyPr>
            <a:normAutofit/>
          </a:bodyPr>
          <a:lstStyle/>
          <a:p>
            <a:pPr algn="ctr"/>
            <a:r>
              <a:rPr lang="en-US" sz="3300"/>
              <a:t>Non-Renewable Energy</a:t>
            </a:r>
            <a:br>
              <a:rPr lang="en-US" sz="3300"/>
            </a:br>
            <a:endParaRPr lang="en-IN" sz="3300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20E3A342-4D61-4E3F-AF90-1AB42AEB96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87051" y="3337139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2409DF-2EE2-458C-90D1-AAB41AEDBF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516" y="3417573"/>
            <a:ext cx="4593021" cy="2619839"/>
          </a:xfrm>
        </p:spPr>
        <p:txBody>
          <a:bodyPr anchor="ctr">
            <a:normAutofit/>
          </a:bodyPr>
          <a:lstStyle/>
          <a:p>
            <a:r>
              <a:rPr lang="en-US" sz="1800"/>
              <a:t>Non-Renewable is a energy which can be created or renewed again.</a:t>
            </a:r>
          </a:p>
          <a:p>
            <a:r>
              <a:rPr lang="en-US" sz="1800"/>
              <a:t>These are traditional sources of energy like coal and petroleum.</a:t>
            </a:r>
          </a:p>
          <a:p>
            <a:r>
              <a:rPr lang="en-US" sz="1800"/>
              <a:t>Non renewebale energy sources are finite.</a:t>
            </a:r>
          </a:p>
          <a:p>
            <a:r>
              <a:rPr lang="en-US" sz="1800"/>
              <a:t>They will not last forever.</a:t>
            </a:r>
            <a:endParaRPr lang="en-IN" sz="1800"/>
          </a:p>
        </p:txBody>
      </p:sp>
    </p:spTree>
    <p:extLst>
      <p:ext uri="{BB962C8B-B14F-4D97-AF65-F5344CB8AC3E}">
        <p14:creationId xmlns:p14="http://schemas.microsoft.com/office/powerpoint/2010/main" val="39580645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76" name="Rectangle 70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Coal shortage continues at thermal plants, 61 units with less than 4-day  stock - The Economic Times">
            <a:extLst>
              <a:ext uri="{FF2B5EF4-FFF2-40B4-BE49-F238E27FC236}">
                <a16:creationId xmlns:a16="http://schemas.microsoft.com/office/drawing/2014/main" id="{6CDC203E-2FFF-4524-BF17-82BFBF9BF2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94" b="742"/>
          <a:stretch/>
        </p:blipFill>
        <p:spPr bwMode="auto">
          <a:xfrm>
            <a:off x="1" y="10"/>
            <a:ext cx="966964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A55728-DB5C-4A45-AAE1-402BCD50C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1610" y="365125"/>
            <a:ext cx="3822189" cy="1899912"/>
          </a:xfrm>
        </p:spPr>
        <p:txBody>
          <a:bodyPr>
            <a:normAutofit/>
          </a:bodyPr>
          <a:lstStyle/>
          <a:p>
            <a:r>
              <a:rPr lang="en-US" sz="4000"/>
              <a:t>Coal</a:t>
            </a:r>
            <a:endParaRPr lang="en-IN" sz="40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3E892C-582E-42D7-BC01-BE3A9EF75F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1610" y="2434201"/>
            <a:ext cx="3822189" cy="3742762"/>
          </a:xfrm>
        </p:spPr>
        <p:txBody>
          <a:bodyPr>
            <a:normAutofit/>
          </a:bodyPr>
          <a:lstStyle/>
          <a:p>
            <a:r>
              <a:rPr lang="en-US" sz="2000"/>
              <a:t>Coal releases large amount of energy when it is burned because of the density of hydrocarbons in the material. </a:t>
            </a:r>
          </a:p>
          <a:p>
            <a:r>
              <a:rPr lang="en-US" sz="2000"/>
              <a:t>Coal is formed by dead plants being put under significant pressure and temperature for millions of years.</a:t>
            </a:r>
          </a:p>
          <a:p>
            <a:r>
              <a:rPr lang="en-US" sz="2000"/>
              <a:t>There are four grades of coal: Lignite, subbituminous, bituminous coal and anthracite.</a:t>
            </a:r>
            <a:endParaRPr lang="en-IN" sz="2000"/>
          </a:p>
        </p:txBody>
      </p:sp>
    </p:spTree>
    <p:extLst>
      <p:ext uri="{BB962C8B-B14F-4D97-AF65-F5344CB8AC3E}">
        <p14:creationId xmlns:p14="http://schemas.microsoft.com/office/powerpoint/2010/main" val="19915172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8">
            <a:extLst>
              <a:ext uri="{FF2B5EF4-FFF2-40B4-BE49-F238E27FC236}">
                <a16:creationId xmlns:a16="http://schemas.microsoft.com/office/drawing/2014/main" id="{8F90786E-B72D-4C32-BDCE-A170B0078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10">
            <a:extLst>
              <a:ext uri="{FF2B5EF4-FFF2-40B4-BE49-F238E27FC236}">
                <a16:creationId xmlns:a16="http://schemas.microsoft.com/office/drawing/2014/main" id="{5E46F2E7-848F-4A6C-A098-4764FDEA77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Oil refinery against blue sky">
            <a:extLst>
              <a:ext uri="{FF2B5EF4-FFF2-40B4-BE49-F238E27FC236}">
                <a16:creationId xmlns:a16="http://schemas.microsoft.com/office/drawing/2014/main" id="{7587775F-8AF0-427A-9281-63DD421B1F1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0C99BFA-DE31-4085-B4D7-FDF246B421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671570"/>
            <a:ext cx="5155261" cy="4072044"/>
          </a:xfrm>
        </p:spPr>
        <p:txBody>
          <a:bodyPr anchor="t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Petroleum</a:t>
            </a:r>
            <a:endParaRPr lang="en-IN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003611-16E4-483E-A8B2-4AA9DCF370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85986" y="1671566"/>
            <a:ext cx="5170861" cy="4072043"/>
          </a:xfrm>
        </p:spPr>
        <p:txBody>
          <a:bodyPr>
            <a:normAutofit/>
          </a:bodyPr>
          <a:lstStyle/>
          <a:p>
            <a:r>
              <a:rPr lang="en-US" sz="2000">
                <a:solidFill>
                  <a:srgbClr val="FFFFFF"/>
                </a:solidFill>
              </a:rPr>
              <a:t>Petroleum is formed from the compression of animal and plants remain over millions of years.</a:t>
            </a:r>
          </a:p>
          <a:p>
            <a:r>
              <a:rPr lang="en-US" sz="2000">
                <a:solidFill>
                  <a:srgbClr val="FFFFFF"/>
                </a:solidFill>
              </a:rPr>
              <a:t>Petroleum has to be drilled because it is located deep below earth surface.</a:t>
            </a:r>
          </a:p>
          <a:p>
            <a:r>
              <a:rPr lang="en-US" sz="2000">
                <a:solidFill>
                  <a:srgbClr val="FFFFFF"/>
                </a:solidFill>
              </a:rPr>
              <a:t>Then it is redefined to use for different products including gasoline, diesel </a:t>
            </a:r>
            <a:endParaRPr lang="en-IN" sz="20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24538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231BF440-39FA-4087-84CC-2EEC0BBDAF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 descr="Petroleum: Fact or Fiction Quiz | Britannica">
            <a:extLst>
              <a:ext uri="{FF2B5EF4-FFF2-40B4-BE49-F238E27FC236}">
                <a16:creationId xmlns:a16="http://schemas.microsoft.com/office/drawing/2014/main" id="{A8AF3A21-C990-4D54-BE76-92337E0D42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012" r="-2" b="25601"/>
          <a:stretch/>
        </p:blipFill>
        <p:spPr bwMode="auto">
          <a:xfrm>
            <a:off x="4883025" y="10"/>
            <a:ext cx="7308975" cy="3364982"/>
          </a:xfrm>
          <a:custGeom>
            <a:avLst/>
            <a:gdLst/>
            <a:ahLst/>
            <a:cxnLst/>
            <a:rect l="l" t="t" r="r" b="b"/>
            <a:pathLst>
              <a:path w="7308975" h="3364992">
                <a:moveTo>
                  <a:pt x="0" y="0"/>
                </a:moveTo>
                <a:lnTo>
                  <a:pt x="7308975" y="0"/>
                </a:lnTo>
                <a:lnTo>
                  <a:pt x="7308975" y="3364992"/>
                </a:lnTo>
                <a:lnTo>
                  <a:pt x="1210305" y="3364992"/>
                </a:lnTo>
                <a:lnTo>
                  <a:pt x="1192705" y="2943200"/>
                </a:lnTo>
                <a:cubicBezTo>
                  <a:pt x="1098874" y="1825108"/>
                  <a:pt x="684692" y="821621"/>
                  <a:pt x="62981" y="692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Adani blasted over &amp;#39;toxic&amp;#39; $4bn plan to use Australian coal to make plastic  in India | Adani Group | The Guardian">
            <a:extLst>
              <a:ext uri="{FF2B5EF4-FFF2-40B4-BE49-F238E27FC236}">
                <a16:creationId xmlns:a16="http://schemas.microsoft.com/office/drawing/2014/main" id="{6B94A96A-DC38-472C-82FC-C8BC01B6C6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102" r="-2" b="7164"/>
          <a:stretch/>
        </p:blipFill>
        <p:spPr bwMode="auto">
          <a:xfrm>
            <a:off x="4883025" y="3493008"/>
            <a:ext cx="7308975" cy="3364992"/>
          </a:xfrm>
          <a:custGeom>
            <a:avLst/>
            <a:gdLst/>
            <a:ahLst/>
            <a:cxnLst/>
            <a:rect l="l" t="t" r="r" b="b"/>
            <a:pathLst>
              <a:path w="7308975" h="3364992">
                <a:moveTo>
                  <a:pt x="1210305" y="0"/>
                </a:moveTo>
                <a:lnTo>
                  <a:pt x="7308975" y="0"/>
                </a:lnTo>
                <a:lnTo>
                  <a:pt x="7308975" y="3364992"/>
                </a:lnTo>
                <a:lnTo>
                  <a:pt x="0" y="3364992"/>
                </a:lnTo>
                <a:lnTo>
                  <a:pt x="62981" y="3295722"/>
                </a:lnTo>
                <a:cubicBezTo>
                  <a:pt x="684692" y="2543371"/>
                  <a:pt x="1098874" y="1539884"/>
                  <a:pt x="1192705" y="421793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75" name="Freeform: Shape 74">
            <a:extLst>
              <a:ext uri="{FF2B5EF4-FFF2-40B4-BE49-F238E27FC236}">
                <a16:creationId xmlns:a16="http://schemas.microsoft.com/office/drawing/2014/main" id="{F04E4CBA-303B-48BD-8451-C2701CB0EE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1" cy="6858000"/>
          </a:xfrm>
          <a:custGeom>
            <a:avLst/>
            <a:gdLst>
              <a:gd name="connsiteX0" fmla="*/ 0 w 6096001"/>
              <a:gd name="connsiteY0" fmla="*/ 0 h 6858000"/>
              <a:gd name="connsiteX1" fmla="*/ 4883024 w 6096001"/>
              <a:gd name="connsiteY1" fmla="*/ 0 h 6858000"/>
              <a:gd name="connsiteX2" fmla="*/ 4946006 w 6096001"/>
              <a:gd name="connsiteY2" fmla="*/ 69271 h 6858000"/>
              <a:gd name="connsiteX3" fmla="*/ 6096001 w 6096001"/>
              <a:gd name="connsiteY3" fmla="*/ 3429000 h 6858000"/>
              <a:gd name="connsiteX4" fmla="*/ 4946006 w 6096001"/>
              <a:gd name="connsiteY4" fmla="*/ 6788730 h 6858000"/>
              <a:gd name="connsiteX5" fmla="*/ 4883024 w 6096001"/>
              <a:gd name="connsiteY5" fmla="*/ 6858000 h 6858000"/>
              <a:gd name="connsiteX6" fmla="*/ 0 w 609600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1" h="6858000">
                <a:moveTo>
                  <a:pt x="0" y="0"/>
                </a:moveTo>
                <a:lnTo>
                  <a:pt x="4883024" y="0"/>
                </a:lnTo>
                <a:lnTo>
                  <a:pt x="4946006" y="69271"/>
                </a:lnTo>
                <a:cubicBezTo>
                  <a:pt x="5656532" y="929100"/>
                  <a:pt x="6096001" y="2116944"/>
                  <a:pt x="6096001" y="3429000"/>
                </a:cubicBezTo>
                <a:cubicBezTo>
                  <a:pt x="6096001" y="4741056"/>
                  <a:pt x="5656532" y="5928900"/>
                  <a:pt x="4946006" y="6788730"/>
                </a:cubicBezTo>
                <a:lnTo>
                  <a:pt x="4883024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77" name="Freeform: Shape 76">
            <a:extLst>
              <a:ext uri="{FF2B5EF4-FFF2-40B4-BE49-F238E27FC236}">
                <a16:creationId xmlns:a16="http://schemas.microsoft.com/office/drawing/2014/main" id="{F6CA58B3-AFCC-4A40-9882-50D508087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7332" cy="6858000"/>
          </a:xfrm>
          <a:custGeom>
            <a:avLst/>
            <a:gdLst>
              <a:gd name="connsiteX0" fmla="*/ 0 w 6087332"/>
              <a:gd name="connsiteY0" fmla="*/ 0 h 6858000"/>
              <a:gd name="connsiteX1" fmla="*/ 4874355 w 6087332"/>
              <a:gd name="connsiteY1" fmla="*/ 0 h 6858000"/>
              <a:gd name="connsiteX2" fmla="*/ 4937337 w 6087332"/>
              <a:gd name="connsiteY2" fmla="*/ 69271 h 6858000"/>
              <a:gd name="connsiteX3" fmla="*/ 6087332 w 6087332"/>
              <a:gd name="connsiteY3" fmla="*/ 3429000 h 6858000"/>
              <a:gd name="connsiteX4" fmla="*/ 4937337 w 6087332"/>
              <a:gd name="connsiteY4" fmla="*/ 6788730 h 6858000"/>
              <a:gd name="connsiteX5" fmla="*/ 4874355 w 6087332"/>
              <a:gd name="connsiteY5" fmla="*/ 6858000 h 6858000"/>
              <a:gd name="connsiteX6" fmla="*/ 0 w 608733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7332" h="6858000">
                <a:moveTo>
                  <a:pt x="0" y="0"/>
                </a:moveTo>
                <a:lnTo>
                  <a:pt x="4874355" y="0"/>
                </a:lnTo>
                <a:lnTo>
                  <a:pt x="4937337" y="69271"/>
                </a:lnTo>
                <a:cubicBezTo>
                  <a:pt x="5647863" y="929100"/>
                  <a:pt x="6087332" y="2116944"/>
                  <a:pt x="6087332" y="3429000"/>
                </a:cubicBezTo>
                <a:cubicBezTo>
                  <a:pt x="6087332" y="4741056"/>
                  <a:pt x="5647863" y="5928900"/>
                  <a:pt x="4937337" y="6788730"/>
                </a:cubicBezTo>
                <a:lnTo>
                  <a:pt x="4874355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FCF8FE-7331-4741-BD8B-5B532C364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859536"/>
            <a:ext cx="4832802" cy="1243584"/>
          </a:xfrm>
        </p:spPr>
        <p:txBody>
          <a:bodyPr>
            <a:normAutofit/>
          </a:bodyPr>
          <a:lstStyle/>
          <a:p>
            <a:r>
              <a:rPr lang="en-US" sz="3400"/>
              <a:t>Advantages of Non-Renewable Energy</a:t>
            </a:r>
            <a:endParaRPr lang="en-IN" sz="3400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75C56826-D4E5-42ED-8529-079651CB30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52144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 useBgFill="1">
        <p:nvSpPr>
          <p:cNvPr id="81" name="Rectangle 80">
            <a:extLst>
              <a:ext uri="{FF2B5EF4-FFF2-40B4-BE49-F238E27FC236}">
                <a16:creationId xmlns:a16="http://schemas.microsoft.com/office/drawing/2014/main" id="{82095FCE-EF05-4443-B97A-85DEE3A5CA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9544" y="2194560"/>
            <a:ext cx="4892040" cy="18288"/>
          </a:xfrm>
          <a:prstGeom prst="rect">
            <a:avLst/>
          </a:prstGeom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CA00AE6B-AA30-4CF8-BA6F-339B780AD7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9544" y="2194560"/>
            <a:ext cx="4892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38ABE1-C92F-4696-8E5C-7DA2472BD3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056" y="2512611"/>
            <a:ext cx="4832803" cy="3664351"/>
          </a:xfrm>
        </p:spPr>
        <p:txBody>
          <a:bodyPr>
            <a:normAutofit/>
          </a:bodyPr>
          <a:lstStyle/>
          <a:p>
            <a:r>
              <a:rPr lang="en-US" sz="2000"/>
              <a:t>The main advantages of non-renewable energies is that they are abundant and affordable</a:t>
            </a:r>
            <a:r>
              <a:rPr lang="en-IN" sz="2000"/>
              <a:t>.</a:t>
            </a:r>
          </a:p>
          <a:p>
            <a:r>
              <a:rPr lang="en-US" sz="2000"/>
              <a:t>Non-renewable energy is cost effective and easier to product and use.</a:t>
            </a:r>
          </a:p>
          <a:p>
            <a:r>
              <a:rPr lang="en-US" sz="2000"/>
              <a:t>Non-renewable resources are high in energy.</a:t>
            </a:r>
            <a:endParaRPr lang="en-US" sz="2000" b="0" i="0">
              <a:effectLst/>
              <a:latin typeface="Open Sans" panose="020B0606030504020204" pitchFamily="34" charset="0"/>
            </a:endParaRPr>
          </a:p>
          <a:p>
            <a:r>
              <a:rPr lang="en-US" sz="2000"/>
              <a:t>Most of the non-renewable sources are also very easy to store</a:t>
            </a:r>
            <a:br>
              <a:rPr lang="en-US" sz="2000"/>
            </a:br>
            <a:endParaRPr lang="en-IN" sz="2000"/>
          </a:p>
        </p:txBody>
      </p:sp>
    </p:spTree>
    <p:extLst>
      <p:ext uri="{BB962C8B-B14F-4D97-AF65-F5344CB8AC3E}">
        <p14:creationId xmlns:p14="http://schemas.microsoft.com/office/powerpoint/2010/main" val="30775023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 descr="Natural Gas | National Geographic Society">
            <a:extLst>
              <a:ext uri="{FF2B5EF4-FFF2-40B4-BE49-F238E27FC236}">
                <a16:creationId xmlns:a16="http://schemas.microsoft.com/office/drawing/2014/main" id="{5A503039-D215-43E6-8125-5205503E05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84" b="10217"/>
          <a:stretch/>
        </p:blipFill>
        <p:spPr bwMode="auto">
          <a:xfrm>
            <a:off x="-1" y="10"/>
            <a:ext cx="1219200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7" name="Freeform 5">
            <a:extLst>
              <a:ext uri="{FF2B5EF4-FFF2-40B4-BE49-F238E27FC236}">
                <a16:creationId xmlns:a16="http://schemas.microsoft.com/office/drawing/2014/main" id="{3CD9DF72-87A3-404E-A828-84CBF11A83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 flipH="1">
            <a:off x="0" y="998175"/>
            <a:ext cx="6017172" cy="5859825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D7F823-A6DC-48FD-AC6A-DC30A01A5B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448" y="1913950"/>
            <a:ext cx="4204137" cy="1342754"/>
          </a:xfrm>
        </p:spPr>
        <p:txBody>
          <a:bodyPr>
            <a:normAutofit/>
          </a:bodyPr>
          <a:lstStyle/>
          <a:p>
            <a:pPr algn="ctr"/>
            <a:r>
              <a:rPr lang="en-US" sz="3300"/>
              <a:t>Disadvantages of Non-Renewable Energy</a:t>
            </a:r>
            <a:endParaRPr lang="en-IN" sz="3300"/>
          </a:p>
        </p:txBody>
      </p: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20E3A342-4D61-4E3F-AF90-1AB42AEB96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87051" y="3337139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D52C11-D0A0-4F7D-B9C6-322BC13105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516" y="3417573"/>
            <a:ext cx="4593021" cy="2619839"/>
          </a:xfrm>
        </p:spPr>
        <p:txBody>
          <a:bodyPr anchor="ctr">
            <a:normAutofit/>
          </a:bodyPr>
          <a:lstStyle/>
          <a:p>
            <a:r>
              <a:rPr lang="en-US" sz="1800"/>
              <a:t>It produces greenhouse gases.</a:t>
            </a:r>
          </a:p>
          <a:p>
            <a:r>
              <a:rPr lang="en-US" sz="1800"/>
              <a:t>Its by products cause damage to the environment.</a:t>
            </a:r>
          </a:p>
          <a:p>
            <a:r>
              <a:rPr lang="en-US" sz="1800"/>
              <a:t>Once exhausted they are not easily replenished</a:t>
            </a:r>
          </a:p>
          <a:p>
            <a:r>
              <a:rPr lang="en-US" sz="1800"/>
              <a:t>Its residual products are generally non-biodegradable</a:t>
            </a:r>
            <a:endParaRPr lang="en-IN" sz="1800"/>
          </a:p>
        </p:txBody>
      </p:sp>
    </p:spTree>
    <p:extLst>
      <p:ext uri="{BB962C8B-B14F-4D97-AF65-F5344CB8AC3E}">
        <p14:creationId xmlns:p14="http://schemas.microsoft.com/office/powerpoint/2010/main" val="33067741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30D6772-5550-42D5-B8BC-CDE2836562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7DB0DD1-0F30-4B7E-A6DC-3DDA7D5B35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Wind turbines against blue sky">
            <a:extLst>
              <a:ext uri="{FF2B5EF4-FFF2-40B4-BE49-F238E27FC236}">
                <a16:creationId xmlns:a16="http://schemas.microsoft.com/office/drawing/2014/main" id="{A75BECF5-E950-4E28-A339-01818E0AD02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b="17280"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94E0601-75B6-4AB4-85BA-86C762341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671569"/>
            <a:ext cx="4155825" cy="4072044"/>
          </a:xfrm>
        </p:spPr>
        <p:txBody>
          <a:bodyPr anchor="t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Renewable Energy</a:t>
            </a:r>
            <a:endParaRPr lang="en-IN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ADD235-8675-41C0-AAB5-1E70A44C80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6551" y="1671569"/>
            <a:ext cx="6167248" cy="4072044"/>
          </a:xfrm>
        </p:spPr>
        <p:txBody>
          <a:bodyPr>
            <a:normAutofit/>
          </a:bodyPr>
          <a:lstStyle/>
          <a:p>
            <a:r>
              <a:rPr lang="en-US" sz="2000">
                <a:solidFill>
                  <a:srgbClr val="FFFFFF"/>
                </a:solidFill>
              </a:rPr>
              <a:t>Renewable energy is natural energy which does not have a limited supply. They can be used again and again and will never run out.</a:t>
            </a:r>
          </a:p>
          <a:p>
            <a:r>
              <a:rPr lang="en-US" sz="2000">
                <a:solidFill>
                  <a:srgbClr val="FFFFFF"/>
                </a:solidFill>
              </a:rPr>
              <a:t>It is energy which comes from natural resources such as sunlight, wind, rain which are renewable.</a:t>
            </a:r>
          </a:p>
          <a:p>
            <a:r>
              <a:rPr lang="en-US" sz="2000">
                <a:solidFill>
                  <a:srgbClr val="FFFFFF"/>
                </a:solidFill>
              </a:rPr>
              <a:t>It is alternative to fossil fuel and was commonly called alternative energy.</a:t>
            </a:r>
            <a:endParaRPr lang="en-IN" sz="20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01253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</TotalTime>
  <Words>577</Words>
  <Application>Microsoft Office PowerPoint</Application>
  <PresentationFormat>Widescreen</PresentationFormat>
  <Paragraphs>63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Open Sans</vt:lpstr>
      <vt:lpstr>Office Theme</vt:lpstr>
      <vt:lpstr>Sources Of Energy</vt:lpstr>
      <vt:lpstr>Energy</vt:lpstr>
      <vt:lpstr>Types</vt:lpstr>
      <vt:lpstr>Non-Renewable Energy </vt:lpstr>
      <vt:lpstr>Coal</vt:lpstr>
      <vt:lpstr>Petroleum</vt:lpstr>
      <vt:lpstr>Advantages of Non-Renewable Energy</vt:lpstr>
      <vt:lpstr>Disadvantages of Non-Renewable Energy</vt:lpstr>
      <vt:lpstr>Renewable Energy</vt:lpstr>
      <vt:lpstr>Wind Energy</vt:lpstr>
      <vt:lpstr>Solar Power</vt:lpstr>
      <vt:lpstr>Advantages of Renewable Energy</vt:lpstr>
      <vt:lpstr>Disadvantages of Renewable Energy</vt:lpstr>
      <vt:lpstr>Conclusion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Sources Of Energy</dc:title>
  <dc:creator>DEC trial</dc:creator>
  <cp:lastModifiedBy>DEC trial</cp:lastModifiedBy>
  <cp:revision>3</cp:revision>
  <dcterms:created xsi:type="dcterms:W3CDTF">2021-12-28T18:55:56Z</dcterms:created>
  <dcterms:modified xsi:type="dcterms:W3CDTF">2021-12-28T19:51:23Z</dcterms:modified>
</cp:coreProperties>
</file>